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media/image7.jpg" ContentType="image/jpg"/>
  <Override PartName="/ppt/notesSlides/notesSlide2.xml" ContentType="application/vnd.openxmlformats-officedocument.presentationml.notesSlide+xml"/>
  <Override PartName="/ppt/media/image15.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89" r:id="rId2"/>
    <p:sldId id="731" r:id="rId3"/>
    <p:sldId id="724" r:id="rId4"/>
    <p:sldId id="290" r:id="rId5"/>
    <p:sldId id="291" r:id="rId6"/>
    <p:sldId id="479" r:id="rId7"/>
    <p:sldId id="292" r:id="rId8"/>
    <p:sldId id="729" r:id="rId9"/>
    <p:sldId id="258" r:id="rId10"/>
    <p:sldId id="259" r:id="rId11"/>
    <p:sldId id="260" r:id="rId12"/>
    <p:sldId id="732" r:id="rId13"/>
    <p:sldId id="730" r:id="rId14"/>
    <p:sldId id="734" r:id="rId15"/>
    <p:sldId id="753" r:id="rId16"/>
    <p:sldId id="261" r:id="rId17"/>
    <p:sldId id="735" r:id="rId18"/>
    <p:sldId id="745" r:id="rId19"/>
    <p:sldId id="740" r:id="rId20"/>
    <p:sldId id="738" r:id="rId21"/>
    <p:sldId id="739" r:id="rId22"/>
    <p:sldId id="744" r:id="rId23"/>
    <p:sldId id="741" r:id="rId24"/>
    <p:sldId id="755" r:id="rId25"/>
    <p:sldId id="742" r:id="rId26"/>
    <p:sldId id="746" r:id="rId27"/>
    <p:sldId id="754" r:id="rId28"/>
    <p:sldId id="747" r:id="rId29"/>
    <p:sldId id="762" r:id="rId30"/>
    <p:sldId id="761" r:id="rId31"/>
    <p:sldId id="760" r:id="rId32"/>
    <p:sldId id="750" r:id="rId33"/>
    <p:sldId id="473" r:id="rId3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4"/>
  </p:normalViewPr>
  <p:slideViewPr>
    <p:cSldViewPr>
      <p:cViewPr varScale="1">
        <p:scale>
          <a:sx n="102" d="100"/>
          <a:sy n="102" d="100"/>
        </p:scale>
        <p:origin x="416"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34A7622-1349-934A-88AD-C8C88B25AA6F}" type="datetimeFigureOut">
              <a:rPr lang="en-US" smtClean="0"/>
              <a:t>9/16/22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1A39E9-AE50-7E4B-8406-10F0084CEB42}" type="slidenum">
              <a:rPr lang="en-US" smtClean="0"/>
              <a:t>‹#›</a:t>
            </a:fld>
            <a:endParaRPr lang="en-US"/>
          </a:p>
        </p:txBody>
      </p:sp>
    </p:spTree>
    <p:extLst>
      <p:ext uri="{BB962C8B-B14F-4D97-AF65-F5344CB8AC3E}">
        <p14:creationId xmlns:p14="http://schemas.microsoft.com/office/powerpoint/2010/main" val="4194892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1</a:t>
            </a:fld>
            <a:endParaRPr lang="en-US"/>
          </a:p>
        </p:txBody>
      </p:sp>
    </p:spTree>
    <p:extLst>
      <p:ext uri="{BB962C8B-B14F-4D97-AF65-F5344CB8AC3E}">
        <p14:creationId xmlns:p14="http://schemas.microsoft.com/office/powerpoint/2010/main" val="1551568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2</a:t>
            </a:fld>
            <a:endParaRPr lang="en-US"/>
          </a:p>
        </p:txBody>
      </p:sp>
    </p:spTree>
    <p:extLst>
      <p:ext uri="{BB962C8B-B14F-4D97-AF65-F5344CB8AC3E}">
        <p14:creationId xmlns:p14="http://schemas.microsoft.com/office/powerpoint/2010/main" val="1658572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4.emf"/><Relationship Id="rId4" Type="http://schemas.openxmlformats.org/officeDocument/2006/relationships/oleObject" Target="../embeddings/oleObject3.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6" name="Holder 6"/>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hank You with Image">
    <p:bg>
      <p:bgPr>
        <a:solidFill>
          <a:schemeClr val="bg1"/>
        </a:solid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1"/>
            </p:custDataLst>
            <p:extLst>
              <p:ext uri="{D42A27DB-BD31-4B8C-83A1-F6EECF244321}">
                <p14:modId xmlns:p14="http://schemas.microsoft.com/office/powerpoint/2010/main" val="1151904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hteck 6" hidden="1"/>
          <p:cNvSpPr/>
          <p:nvPr userDrawn="1">
            <p:custDataLst>
              <p:tags r:id="rId2"/>
            </p:custDataLst>
          </p:nvPr>
        </p:nvSpPr>
        <p:spPr bwMode="gray">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600" b="0" i="0" baseline="0">
              <a:latin typeface="Yu Gothic Light" panose="020B0300000000000000" pitchFamily="34" charset="-128"/>
              <a:ea typeface="+mj-ea"/>
              <a:cs typeface="+mj-cs"/>
              <a:sym typeface="Yu Gothic Light" panose="020B0300000000000000" pitchFamily="34" charset="-128"/>
            </a:endParaRPr>
          </a:p>
        </p:txBody>
      </p:sp>
      <p:sp>
        <p:nvSpPr>
          <p:cNvPr id="11" name="Bildplatzhalter 3">
            <a:extLst>
              <a:ext uri="{FF2B5EF4-FFF2-40B4-BE49-F238E27FC236}">
                <a16:creationId xmlns:a16="http://schemas.microsoft.com/office/drawing/2014/main" id="{EFA26D4E-C1E8-4DB9-96FB-5DF2FB106A94}"/>
              </a:ext>
            </a:extLst>
          </p:cNvPr>
          <p:cNvSpPr>
            <a:spLocks noGrp="1"/>
          </p:cNvSpPr>
          <p:nvPr>
            <p:ph type="pic" sz="quarter" idx="12" hasCustomPrompt="1"/>
          </p:nvPr>
        </p:nvSpPr>
        <p:spPr bwMode="gray">
          <a:xfrm>
            <a:off x="0" y="0"/>
            <a:ext cx="4536000" cy="6858000"/>
          </a:xfrm>
          <a:prstGeom prst="rect">
            <a:avLst/>
          </a:prstGeom>
          <a:solidFill>
            <a:schemeClr val="bg1">
              <a:lumMod val="95000"/>
            </a:schemeClr>
          </a:solidFill>
        </p:spPr>
        <p:txBody>
          <a:bodyPr vert="horz" wrap="square" lIns="0" tIns="0" rIns="0" bIns="720000" rtlCol="0" anchor="ctr" anchorCtr="0">
            <a:noAutofit/>
          </a:bodyPr>
          <a:lstStyle>
            <a:lvl1pPr algn="ctr">
              <a:defRPr lang="en-US" sz="1100" i="1" dirty="0" smtClean="0">
                <a:solidFill>
                  <a:schemeClr val="bg2"/>
                </a:solidFill>
              </a:defRPr>
            </a:lvl1pPr>
          </a:lstStyle>
          <a:p>
            <a:pPr lvl="0" algn="ctr"/>
            <a:r>
              <a:rPr lang="en-US"/>
              <a:t>Add image by clicking on symbol</a:t>
            </a:r>
          </a:p>
        </p:txBody>
      </p:sp>
      <p:sp>
        <p:nvSpPr>
          <p:cNvPr id="16" name="Titel 1">
            <a:extLst>
              <a:ext uri="{FF2B5EF4-FFF2-40B4-BE49-F238E27FC236}">
                <a16:creationId xmlns:a16="http://schemas.microsoft.com/office/drawing/2014/main" id="{ED00329B-A6AF-4E70-8158-3764BBE15B3F}"/>
              </a:ext>
            </a:extLst>
          </p:cNvPr>
          <p:cNvSpPr>
            <a:spLocks noGrp="1"/>
          </p:cNvSpPr>
          <p:nvPr>
            <p:ph type="title" hasCustomPrompt="1"/>
          </p:nvPr>
        </p:nvSpPr>
        <p:spPr bwMode="gray">
          <a:xfrm>
            <a:off x="5268000" y="2781000"/>
            <a:ext cx="6120000" cy="1656000"/>
          </a:xfrm>
        </p:spPr>
        <p:txBody>
          <a:bodyPr wrap="square" anchor="t" anchorCtr="0">
            <a:noAutofit/>
          </a:bodyPr>
          <a:lstStyle>
            <a:lvl1pPr>
              <a:lnSpc>
                <a:spcPct val="90000"/>
              </a:lnSpc>
              <a:spcBef>
                <a:spcPts val="0"/>
              </a:spcBef>
              <a:defRPr sz="6500" cap="all" baseline="0"/>
            </a:lvl1pPr>
          </a:lstStyle>
          <a:p>
            <a:r>
              <a:rPr lang="en-US" noProof="0" dirty="0"/>
              <a:t>Thank You </a:t>
            </a:r>
            <a:br>
              <a:rPr lang="en-US" noProof="0" dirty="0"/>
            </a:br>
            <a:r>
              <a:rPr lang="en-US" noProof="0" dirty="0"/>
              <a:t>MAX. 2 lines.</a:t>
            </a:r>
          </a:p>
        </p:txBody>
      </p:sp>
    </p:spTree>
    <p:extLst>
      <p:ext uri="{BB962C8B-B14F-4D97-AF65-F5344CB8AC3E}">
        <p14:creationId xmlns:p14="http://schemas.microsoft.com/office/powerpoint/2010/main" val="391785205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6" name="Holder 6"/>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91571" y="1547858"/>
            <a:ext cx="3093720" cy="4295140"/>
          </a:xfrm>
          <a:prstGeom prst="rect">
            <a:avLst/>
          </a:prstGeom>
        </p:spPr>
        <p:txBody>
          <a:bodyPr wrap="square" lIns="0" tIns="0" rIns="0" bIns="0">
            <a:spAutoFit/>
          </a:bodyPr>
          <a:lstStyle>
            <a:lvl1pPr>
              <a:defRPr sz="1800" b="0" i="0">
                <a:solidFill>
                  <a:srgbClr val="585858"/>
                </a:solidFill>
                <a:latin typeface="Segoe UI"/>
                <a:cs typeface="Segoe U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7" name="Holder 7"/>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5" name="Holder 5"/>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4" name="Holder 4"/>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3300351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194412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hree lin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1600" y="2177788"/>
            <a:ext cx="2782829" cy="3384811"/>
          </a:xfrm>
          <a:prstGeom prst="rect">
            <a:avLst/>
          </a:prstGeom>
        </p:spPr>
      </p:pic>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12" name="Rectangle 11"/>
          <p:cNvSpPr/>
          <p:nvPr/>
        </p:nvSpPr>
        <p:spPr>
          <a:xfrm>
            <a:off x="5" y="-1"/>
            <a:ext cx="3047999" cy="112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3" name="Rectangle 12"/>
          <p:cNvSpPr/>
          <p:nvPr/>
        </p:nvSpPr>
        <p:spPr>
          <a:xfrm>
            <a:off x="3048003" y="-1"/>
            <a:ext cx="3047999" cy="112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4" name="Rectangle 13"/>
          <p:cNvSpPr/>
          <p:nvPr/>
        </p:nvSpPr>
        <p:spPr>
          <a:xfrm>
            <a:off x="6096006" y="-1"/>
            <a:ext cx="3047999" cy="1124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5" name="Rectangle 14"/>
          <p:cNvSpPr/>
          <p:nvPr/>
        </p:nvSpPr>
        <p:spPr>
          <a:xfrm>
            <a:off x="9144005" y="-1"/>
            <a:ext cx="3047999" cy="1124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8" name="Title 1">
            <a:extLst>
              <a:ext uri="{FF2B5EF4-FFF2-40B4-BE49-F238E27FC236}">
                <a16:creationId xmlns:a16="http://schemas.microsoft.com/office/drawing/2014/main" id="{A7DFC6CD-0631-4A4F-A369-12325D2C05F1}"/>
              </a:ext>
            </a:extLst>
          </p:cNvPr>
          <p:cNvSpPr>
            <a:spLocks noGrp="1"/>
          </p:cNvSpPr>
          <p:nvPr>
            <p:ph type="ctrTitle" hasCustomPrompt="1"/>
          </p:nvPr>
        </p:nvSpPr>
        <p:spPr>
          <a:xfrm>
            <a:off x="5023697" y="2133600"/>
            <a:ext cx="6764863" cy="685800"/>
          </a:xfrm>
        </p:spPr>
        <p:txBody>
          <a:bodyPr anchor="t" anchorCtr="0">
            <a:noAutofit/>
          </a:bodyPr>
          <a:lstStyle>
            <a:lvl1pPr algn="l">
              <a:defRPr sz="440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Master Slide Title</a:t>
            </a:r>
          </a:p>
        </p:txBody>
      </p:sp>
      <p:sp>
        <p:nvSpPr>
          <p:cNvPr id="19" name="Subtitle 2">
            <a:extLst>
              <a:ext uri="{FF2B5EF4-FFF2-40B4-BE49-F238E27FC236}">
                <a16:creationId xmlns:a16="http://schemas.microsoft.com/office/drawing/2014/main" id="{7C6D7BC9-720F-4C9A-86EA-C18B2B22D266}"/>
              </a:ext>
            </a:extLst>
          </p:cNvPr>
          <p:cNvSpPr>
            <a:spLocks noGrp="1"/>
          </p:cNvSpPr>
          <p:nvPr>
            <p:ph type="subTitle" idx="1" hasCustomPrompt="1"/>
          </p:nvPr>
        </p:nvSpPr>
        <p:spPr>
          <a:xfrm>
            <a:off x="5012600" y="2923319"/>
            <a:ext cx="6423780" cy="429482"/>
          </a:xfrm>
        </p:spPr>
        <p:txBody>
          <a:bodyPr anchor="ctr" anchorCtr="0">
            <a:noAutofit/>
          </a:bodyPr>
          <a:lstStyle>
            <a:lvl1pPr marL="0" indent="0" algn="l">
              <a:buNone/>
              <a:defRPr sz="1600" baseline="0">
                <a:solidFill>
                  <a:schemeClr val="tx1">
                    <a:lumMod val="85000"/>
                    <a:lumOff val="15000"/>
                  </a:schemeClr>
                </a:solidFill>
                <a:latin typeface="Arial" panose="020B0604020202020204" pitchFamily="34" charset="0"/>
                <a:cs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Master subtitle style</a:t>
            </a:r>
          </a:p>
        </p:txBody>
      </p:sp>
      <p:sp>
        <p:nvSpPr>
          <p:cNvPr id="20" name="Rectangle 19">
            <a:extLst>
              <a:ext uri="{FF2B5EF4-FFF2-40B4-BE49-F238E27FC236}">
                <a16:creationId xmlns:a16="http://schemas.microsoft.com/office/drawing/2014/main" id="{399E9CB0-DB1A-44DA-A5B9-EEA918072B93}"/>
              </a:ext>
            </a:extLst>
          </p:cNvPr>
          <p:cNvSpPr/>
          <p:nvPr userDrawn="1"/>
        </p:nvSpPr>
        <p:spPr>
          <a:xfrm>
            <a:off x="4563836" y="2243935"/>
            <a:ext cx="77712" cy="2417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Arial" panose="020B0604020202020204" pitchFamily="34" charset="0"/>
              <a:cs typeface="Arial" panose="020B0604020202020204" pitchFamily="34" charset="0"/>
            </a:endParaRPr>
          </a:p>
        </p:txBody>
      </p:sp>
      <p:graphicFrame>
        <p:nvGraphicFramePr>
          <p:cNvPr id="16" name="Table 15">
            <a:extLst>
              <a:ext uri="{FF2B5EF4-FFF2-40B4-BE49-F238E27FC236}">
                <a16:creationId xmlns:a16="http://schemas.microsoft.com/office/drawing/2014/main" id="{805F2074-05F9-4744-B389-6AB4C6C904E4}"/>
              </a:ext>
            </a:extLst>
          </p:cNvPr>
          <p:cNvGraphicFramePr>
            <a:graphicFrameLocks noGrp="1"/>
          </p:cNvGraphicFramePr>
          <p:nvPr userDrawn="1">
            <p:extLst>
              <p:ext uri="{D42A27DB-BD31-4B8C-83A1-F6EECF244321}">
                <p14:modId xmlns:p14="http://schemas.microsoft.com/office/powerpoint/2010/main" val="1566057074"/>
              </p:ext>
            </p:extLst>
          </p:nvPr>
        </p:nvGraphicFramePr>
        <p:xfrm>
          <a:off x="10526486" y="7012642"/>
          <a:ext cx="1665520" cy="335280"/>
        </p:xfrm>
        <a:graphic>
          <a:graphicData uri="http://schemas.openxmlformats.org/drawingml/2006/table">
            <a:tbl>
              <a:tblPr firstRow="1" bandRow="1">
                <a:tableStyleId>{5C22544A-7EE6-4342-B048-85BDC9FD1C3A}</a:tableStyleId>
              </a:tblPr>
              <a:tblGrid>
                <a:gridCol w="333104">
                  <a:extLst>
                    <a:ext uri="{9D8B030D-6E8A-4147-A177-3AD203B41FA5}">
                      <a16:colId xmlns:a16="http://schemas.microsoft.com/office/drawing/2014/main" val="2804158991"/>
                    </a:ext>
                  </a:extLst>
                </a:gridCol>
                <a:gridCol w="333104">
                  <a:extLst>
                    <a:ext uri="{9D8B030D-6E8A-4147-A177-3AD203B41FA5}">
                      <a16:colId xmlns:a16="http://schemas.microsoft.com/office/drawing/2014/main" val="4248221173"/>
                    </a:ext>
                  </a:extLst>
                </a:gridCol>
                <a:gridCol w="333104">
                  <a:extLst>
                    <a:ext uri="{9D8B030D-6E8A-4147-A177-3AD203B41FA5}">
                      <a16:colId xmlns:a16="http://schemas.microsoft.com/office/drawing/2014/main" val="1213811379"/>
                    </a:ext>
                  </a:extLst>
                </a:gridCol>
                <a:gridCol w="333104">
                  <a:extLst>
                    <a:ext uri="{9D8B030D-6E8A-4147-A177-3AD203B41FA5}">
                      <a16:colId xmlns:a16="http://schemas.microsoft.com/office/drawing/2014/main" val="3426010568"/>
                    </a:ext>
                  </a:extLst>
                </a:gridCol>
                <a:gridCol w="333104">
                  <a:extLst>
                    <a:ext uri="{9D8B030D-6E8A-4147-A177-3AD203B41FA5}">
                      <a16:colId xmlns:a16="http://schemas.microsoft.com/office/drawing/2014/main" val="3383436606"/>
                    </a:ext>
                  </a:extLst>
                </a:gridCol>
              </a:tblGrid>
              <a:tr h="226358">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D18E"/>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5DA65"/>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38175"/>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F3133"/>
                    </a:solidFill>
                  </a:tcPr>
                </a:tc>
                <a:extLst>
                  <a:ext uri="{0D108BD9-81ED-4DB2-BD59-A6C34878D82A}">
                    <a16:rowId xmlns:a16="http://schemas.microsoft.com/office/drawing/2014/main" val="3110496213"/>
                  </a:ext>
                </a:extLst>
              </a:tr>
            </a:tbl>
          </a:graphicData>
        </a:graphic>
      </p:graphicFrame>
    </p:spTree>
    <p:extLst>
      <p:ext uri="{BB962C8B-B14F-4D97-AF65-F5344CB8AC3E}">
        <p14:creationId xmlns:p14="http://schemas.microsoft.com/office/powerpoint/2010/main" val="2872987055"/>
      </p:ext>
    </p:extLst>
  </p:cSld>
  <p:clrMapOvr>
    <a:masterClrMapping/>
  </p:clrMapOvr>
  <p:extLst>
    <p:ext uri="{DCECCB84-F9BA-43D5-87BE-67443E8EF086}">
      <p15:sldGuideLst xmlns:p15="http://schemas.microsoft.com/office/powerpoint/2012/main">
        <p15:guide id="1" pos="2762">
          <p15:clr>
            <a:srgbClr val="FBAE40"/>
          </p15:clr>
        </p15:guide>
        <p15:guide id="2" pos="33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520738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0" y="676275"/>
            <a:ext cx="396240" cy="0"/>
          </a:xfrm>
          <a:custGeom>
            <a:avLst/>
            <a:gdLst/>
            <a:ahLst/>
            <a:cxnLst/>
            <a:rect l="l" t="t" r="r" b="b"/>
            <a:pathLst>
              <a:path w="396240">
                <a:moveTo>
                  <a:pt x="0" y="0"/>
                </a:moveTo>
                <a:lnTo>
                  <a:pt x="395998" y="0"/>
                </a:lnTo>
              </a:path>
            </a:pathLst>
          </a:custGeom>
          <a:ln w="12700">
            <a:solidFill>
              <a:srgbClr val="00136E"/>
            </a:solidFill>
          </a:ln>
        </p:spPr>
        <p:txBody>
          <a:bodyPr wrap="square" lIns="0" tIns="0" rIns="0" bIns="0" rtlCol="0"/>
          <a:lstStyle/>
          <a:p>
            <a:endParaRPr/>
          </a:p>
        </p:txBody>
      </p:sp>
      <p:sp>
        <p:nvSpPr>
          <p:cNvPr id="2" name="Holder 2"/>
          <p:cNvSpPr>
            <a:spLocks noGrp="1"/>
          </p:cNvSpPr>
          <p:nvPr>
            <p:ph type="title"/>
          </p:nvPr>
        </p:nvSpPr>
        <p:spPr>
          <a:xfrm>
            <a:off x="538684" y="261011"/>
            <a:ext cx="11497290" cy="1194027"/>
          </a:xfrm>
          <a:prstGeom prst="rect">
            <a:avLst/>
          </a:prstGeom>
        </p:spPr>
        <p:txBody>
          <a:bodyPr wrap="square" lIns="0" tIns="0" rIns="0" bIns="0">
            <a:spAutoFit/>
          </a:bodyPr>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body" idx="1"/>
          </p:nvPr>
        </p:nvSpPr>
        <p:spPr>
          <a:xfrm>
            <a:off x="508243" y="1752594"/>
            <a:ext cx="11485880" cy="19888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9/16/22</a:t>
            </a:fld>
            <a:endParaRPr lang="en-US"/>
          </a:p>
        </p:txBody>
      </p:sp>
      <p:sp>
        <p:nvSpPr>
          <p:cNvPr id="6" name="Holder 6"/>
          <p:cNvSpPr>
            <a:spLocks noGrp="1"/>
          </p:cNvSpPr>
          <p:nvPr>
            <p:ph type="sldNum" sz="quarter" idx="7"/>
          </p:nvPr>
        </p:nvSpPr>
        <p:spPr>
          <a:xfrm>
            <a:off x="538684" y="6583488"/>
            <a:ext cx="445134" cy="160654"/>
          </a:xfrm>
          <a:prstGeom prst="rect">
            <a:avLst/>
          </a:prstGeom>
        </p:spPr>
        <p:txBody>
          <a:bodyPr wrap="square" lIns="0" tIns="0" rIns="0" bIns="0">
            <a:spAutoFit/>
          </a:bodyPr>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78" r:id="rId8"/>
    <p:sldLayoutId id="2147483685" r:id="rId9"/>
    <p:sldLayoutId id="2147483686" r:id="rId10"/>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hyperlink" Target="https://bit.ly/UCIAQDATA"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ironhack.zoom.us/j/877626245?pwd=YjFtWlpiNHRDZzg4K0J5dWVKcHIzZz09#succes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Gunnar-D2810/UCI-Air-Quality-Analysis-Prediction-/blob/main/UCI-Air-Quality-DSD.docx"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Gunnar-D2810/UCI-Air-Quality-Analysis-Prediction-/blob/main/UCI-Air-Quality-DSD.docx"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314604"/>
            <a:ext cx="10191132" cy="1428596"/>
          </a:xfrm>
          <a:prstGeom prst="rect">
            <a:avLst/>
          </a:prstGeom>
        </p:spPr>
        <p:txBody>
          <a:bodyPr vert="horz" wrap="square" lIns="0" tIns="12700" rIns="0" bIns="0" rtlCol="0">
            <a:spAutoFit/>
          </a:bodyPr>
          <a:lstStyle/>
          <a:p>
            <a:pPr marL="12700">
              <a:lnSpc>
                <a:spcPct val="100000"/>
              </a:lnSpc>
              <a:spcBef>
                <a:spcPts val="100"/>
              </a:spcBef>
            </a:pPr>
            <a:r>
              <a:rPr lang="en-US" sz="4600" dirty="0"/>
              <a:t>UCI AIR QUALITY</a:t>
            </a:r>
            <a:r>
              <a:rPr sz="4600" spc="75" dirty="0"/>
              <a:t> </a:t>
            </a:r>
            <a:r>
              <a:rPr lang="en-US" sz="4600" dirty="0"/>
              <a:t>UNIVARIATE LINEAR REGRESSION MODELLING</a:t>
            </a:r>
            <a:endParaRPr sz="46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sz="1800" b="0" spc="-35" dirty="0">
                <a:solidFill>
                  <a:srgbClr val="FFFFFF"/>
                </a:solidFill>
                <a:latin typeface="Segoe UI Semilight"/>
                <a:cs typeface="Segoe UI Semilight"/>
              </a:rPr>
              <a:t>Team </a:t>
            </a:r>
            <a:r>
              <a:rPr sz="1800" b="0" dirty="0">
                <a:solidFill>
                  <a:srgbClr val="FFFFFF"/>
                </a:solidFill>
                <a:latin typeface="Segoe UI Semilight"/>
                <a:cs typeface="Segoe UI Semilight"/>
              </a:rPr>
              <a:t>Member:</a:t>
            </a:r>
            <a:r>
              <a:rPr sz="1800" b="0" spc="-15" dirty="0">
                <a:solidFill>
                  <a:srgbClr val="FFFFFF"/>
                </a:solidFill>
                <a:latin typeface="Segoe UI Semilight"/>
                <a:cs typeface="Segoe UI Semilight"/>
              </a:rPr>
              <a:t> </a:t>
            </a:r>
            <a:r>
              <a:rPr lang="en-US" sz="1800" b="0" dirty="0">
                <a:solidFill>
                  <a:srgbClr val="FFFFFF"/>
                </a:solidFill>
                <a:latin typeface="Segoe UI Semilight"/>
                <a:cs typeface="Segoe UI Semilight"/>
              </a:rPr>
              <a:t>Rodrigo Franco,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553068" y="5691642"/>
            <a:ext cx="1371600" cy="785358"/>
          </a:xfrm>
          <a:prstGeom prst="rect">
            <a:avLst/>
          </a:prstGeom>
        </p:spPr>
      </p:pic>
    </p:spTree>
    <p:extLst>
      <p:ext uri="{BB962C8B-B14F-4D97-AF65-F5344CB8AC3E}">
        <p14:creationId xmlns:p14="http://schemas.microsoft.com/office/powerpoint/2010/main" val="1551167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0" y="1803654"/>
              <a:ext cx="9226550" cy="3251200"/>
            </a:xfrm>
            <a:custGeom>
              <a:avLst/>
              <a:gdLst/>
              <a:ahLst/>
              <a:cxnLst/>
              <a:rect l="l" t="t" r="r" b="b"/>
              <a:pathLst>
                <a:path w="9226550" h="3251200">
                  <a:moveTo>
                    <a:pt x="9226296" y="0"/>
                  </a:moveTo>
                  <a:lnTo>
                    <a:pt x="0" y="0"/>
                  </a:lnTo>
                  <a:lnTo>
                    <a:pt x="0" y="3250692"/>
                  </a:lnTo>
                  <a:lnTo>
                    <a:pt x="9226296" y="3250692"/>
                  </a:lnTo>
                  <a:lnTo>
                    <a:pt x="9226296" y="0"/>
                  </a:lnTo>
                  <a:close/>
                </a:path>
              </a:pathLst>
            </a:custGeom>
            <a:solidFill>
              <a:srgbClr val="FFFFFF">
                <a:alpha val="70195"/>
              </a:srgbClr>
            </a:solidFill>
          </p:spPr>
          <p:txBody>
            <a:bodyPr wrap="square" lIns="0" tIns="0" rIns="0" bIns="0" rtlCol="0"/>
            <a:lstStyle/>
            <a:p>
              <a:endParaRPr/>
            </a:p>
          </p:txBody>
        </p:sp>
      </p:grpSp>
      <p:sp>
        <p:nvSpPr>
          <p:cNvPr id="5" name="object 5"/>
          <p:cNvSpPr txBox="1">
            <a:spLocks noGrp="1"/>
          </p:cNvSpPr>
          <p:nvPr>
            <p:ph type="title"/>
          </p:nvPr>
        </p:nvSpPr>
        <p:spPr>
          <a:xfrm>
            <a:off x="385824" y="3097783"/>
            <a:ext cx="4103370" cy="635635"/>
          </a:xfrm>
          <a:prstGeom prst="rect">
            <a:avLst/>
          </a:prstGeom>
        </p:spPr>
        <p:txBody>
          <a:bodyPr vert="horz" wrap="square" lIns="0" tIns="12700" rIns="0" bIns="0" rtlCol="0">
            <a:spAutoFit/>
          </a:bodyPr>
          <a:lstStyle/>
          <a:p>
            <a:pPr marL="12700">
              <a:lnSpc>
                <a:spcPct val="100000"/>
              </a:lnSpc>
              <a:spcBef>
                <a:spcPts val="100"/>
              </a:spcBef>
            </a:pPr>
            <a:r>
              <a:rPr sz="4000" b="1" dirty="0">
                <a:solidFill>
                  <a:srgbClr val="585858"/>
                </a:solidFill>
                <a:latin typeface="Segoe UI"/>
                <a:cs typeface="Segoe UI"/>
              </a:rPr>
              <a:t>Project</a:t>
            </a:r>
            <a:r>
              <a:rPr sz="4000" b="1" spc="-50" dirty="0">
                <a:solidFill>
                  <a:srgbClr val="585858"/>
                </a:solidFill>
                <a:latin typeface="Segoe UI"/>
                <a:cs typeface="Segoe UI"/>
              </a:rPr>
              <a:t> </a:t>
            </a:r>
            <a:r>
              <a:rPr sz="4000" b="1" spc="-10" dirty="0">
                <a:solidFill>
                  <a:srgbClr val="585858"/>
                </a:solidFill>
                <a:latin typeface="Segoe UI"/>
                <a:cs typeface="Segoe UI"/>
              </a:rPr>
              <a:t>Overview</a:t>
            </a:r>
            <a:endParaRPr sz="4000">
              <a:latin typeface="Segoe UI"/>
              <a:cs typeface="Segoe U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069" y="372506"/>
            <a:ext cx="11652699" cy="1075294"/>
          </a:xfrm>
          <a:prstGeom prst="rect">
            <a:avLst/>
          </a:prstGeom>
        </p:spPr>
        <p:txBody>
          <a:bodyPr vert="horz" wrap="square" lIns="0" tIns="74295" rIns="0" bIns="0" rtlCol="0">
            <a:spAutoFit/>
          </a:bodyPr>
          <a:lstStyle/>
          <a:p>
            <a:pPr marL="12700" marR="5080">
              <a:lnSpc>
                <a:spcPts val="3890"/>
              </a:lnSpc>
              <a:spcBef>
                <a:spcPts val="585"/>
              </a:spcBef>
            </a:pPr>
            <a:r>
              <a:rPr lang="en-US" dirty="0"/>
              <a:t>Overview BIG Questions</a:t>
            </a:r>
            <a:br>
              <a:rPr lang="en-US" dirty="0"/>
            </a:br>
            <a:endParaRPr spc="-10" dirty="0"/>
          </a:p>
        </p:txBody>
      </p:sp>
      <p:grpSp>
        <p:nvGrpSpPr>
          <p:cNvPr id="3" name="object 3"/>
          <p:cNvGrpSpPr/>
          <p:nvPr/>
        </p:nvGrpSpPr>
        <p:grpSpPr>
          <a:xfrm>
            <a:off x="0" y="1620011"/>
            <a:ext cx="12192000" cy="4762500"/>
            <a:chOff x="0" y="1620011"/>
            <a:chExt cx="12192000" cy="4762500"/>
          </a:xfrm>
        </p:grpSpPr>
        <p:pic>
          <p:nvPicPr>
            <p:cNvPr id="4" name="object 4"/>
            <p:cNvPicPr/>
            <p:nvPr/>
          </p:nvPicPr>
          <p:blipFill>
            <a:blip r:embed="rId2" cstate="print"/>
            <a:stretch>
              <a:fillRect/>
            </a:stretch>
          </p:blipFill>
          <p:spPr>
            <a:xfrm>
              <a:off x="0" y="1620011"/>
              <a:ext cx="12191998" cy="4762499"/>
            </a:xfrm>
            <a:prstGeom prst="rect">
              <a:avLst/>
            </a:prstGeom>
          </p:spPr>
        </p:pic>
        <p:sp>
          <p:nvSpPr>
            <p:cNvPr id="5" name="object 5"/>
            <p:cNvSpPr/>
            <p:nvPr/>
          </p:nvSpPr>
          <p:spPr>
            <a:xfrm>
              <a:off x="0" y="1620011"/>
              <a:ext cx="12192000" cy="4762500"/>
            </a:xfrm>
            <a:custGeom>
              <a:avLst/>
              <a:gdLst/>
              <a:ahLst/>
              <a:cxnLst/>
              <a:rect l="l" t="t" r="r" b="b"/>
              <a:pathLst>
                <a:path w="12192000" h="4762500">
                  <a:moveTo>
                    <a:pt x="12192000" y="0"/>
                  </a:moveTo>
                  <a:lnTo>
                    <a:pt x="0" y="0"/>
                  </a:lnTo>
                  <a:lnTo>
                    <a:pt x="0" y="4762500"/>
                  </a:lnTo>
                  <a:lnTo>
                    <a:pt x="12192000" y="4762500"/>
                  </a:lnTo>
                  <a:lnTo>
                    <a:pt x="12192000" y="0"/>
                  </a:lnTo>
                  <a:close/>
                </a:path>
              </a:pathLst>
            </a:custGeom>
            <a:solidFill>
              <a:srgbClr val="8484B7">
                <a:alpha val="90194"/>
              </a:srgbClr>
            </a:solidFill>
          </p:spPr>
          <p:txBody>
            <a:bodyPr wrap="square" lIns="0" tIns="0" rIns="0" bIns="0" rtlCol="0"/>
            <a:lstStyle/>
            <a:p>
              <a:endParaRPr/>
            </a:p>
          </p:txBody>
        </p:sp>
        <p:sp>
          <p:nvSpPr>
            <p:cNvPr id="6" name="object 6"/>
            <p:cNvSpPr/>
            <p:nvPr/>
          </p:nvSpPr>
          <p:spPr>
            <a:xfrm>
              <a:off x="445769" y="1894331"/>
              <a:ext cx="11300460" cy="4240530"/>
            </a:xfrm>
            <a:custGeom>
              <a:avLst/>
              <a:gdLst/>
              <a:ahLst/>
              <a:cxnLst/>
              <a:rect l="l" t="t" r="r" b="b"/>
              <a:pathLst>
                <a:path w="11300460" h="4240530">
                  <a:moveTo>
                    <a:pt x="11300460" y="0"/>
                  </a:moveTo>
                  <a:lnTo>
                    <a:pt x="0" y="0"/>
                  </a:lnTo>
                  <a:lnTo>
                    <a:pt x="0" y="4240530"/>
                  </a:lnTo>
                  <a:lnTo>
                    <a:pt x="11300460" y="4240530"/>
                  </a:lnTo>
                  <a:lnTo>
                    <a:pt x="11300460" y="0"/>
                  </a:lnTo>
                  <a:close/>
                </a:path>
              </a:pathLst>
            </a:custGeom>
            <a:solidFill>
              <a:srgbClr val="FFFFFF">
                <a:alpha val="70195"/>
              </a:srgbClr>
            </a:solidFill>
          </p:spPr>
          <p:txBody>
            <a:bodyPr wrap="square" lIns="0" tIns="0" rIns="0" bIns="0" rtlCol="0"/>
            <a:lstStyle/>
            <a:p>
              <a:endParaRPr/>
            </a:p>
          </p:txBody>
        </p:sp>
      </p:grpSp>
      <p:sp>
        <p:nvSpPr>
          <p:cNvPr id="7" name="object 7"/>
          <p:cNvSpPr txBox="1"/>
          <p:nvPr/>
        </p:nvSpPr>
        <p:spPr>
          <a:xfrm>
            <a:off x="2445050" y="2382029"/>
            <a:ext cx="8859520" cy="2302553"/>
          </a:xfrm>
          <a:prstGeom prst="rect">
            <a:avLst/>
          </a:prstGeom>
        </p:spPr>
        <p:txBody>
          <a:bodyPr vert="horz" wrap="square" lIns="0" tIns="12065" rIns="0" bIns="0" rtlCol="0">
            <a:spAutoFit/>
          </a:bodyPr>
          <a:lstStyle/>
          <a:p>
            <a:pPr marL="12700">
              <a:lnSpc>
                <a:spcPct val="100000"/>
              </a:lnSpc>
              <a:spcBef>
                <a:spcPts val="5"/>
              </a:spcBef>
            </a:pPr>
            <a:r>
              <a:rPr lang="en-AU" sz="2000" spc="-20" dirty="0">
                <a:solidFill>
                  <a:srgbClr val="585858"/>
                </a:solidFill>
                <a:latin typeface="Segoe UI"/>
                <a:cs typeface="Segoe UI"/>
              </a:rPr>
              <a:t>How does </a:t>
            </a:r>
            <a:r>
              <a:rPr lang="en-AU" sz="2000" b="1" spc="-20" dirty="0">
                <a:solidFill>
                  <a:srgbClr val="585858"/>
                </a:solidFill>
                <a:latin typeface="Segoe UI"/>
                <a:cs typeface="Segoe UI"/>
              </a:rPr>
              <a:t>relative humidity (RH)</a:t>
            </a:r>
            <a:r>
              <a:rPr lang="en-AU" sz="2000" spc="-20" dirty="0">
                <a:solidFill>
                  <a:srgbClr val="585858"/>
                </a:solidFill>
                <a:latin typeface="Segoe UI"/>
                <a:cs typeface="Segoe UI"/>
              </a:rPr>
              <a:t> changes statistically and linearly with the </a:t>
            </a:r>
            <a:r>
              <a:rPr lang="en-AU" sz="2000" b="1" spc="-20" dirty="0">
                <a:solidFill>
                  <a:srgbClr val="585858"/>
                </a:solidFill>
                <a:latin typeface="Segoe UI"/>
                <a:cs typeface="Segoe UI"/>
              </a:rPr>
              <a:t>air pollutant concentration</a:t>
            </a:r>
            <a:r>
              <a:rPr lang="en-AU" sz="2000" spc="-20" dirty="0">
                <a:solidFill>
                  <a:srgbClr val="585858"/>
                </a:solidFill>
                <a:latin typeface="Segoe UI"/>
                <a:cs typeface="Segoe UI"/>
              </a:rPr>
              <a:t>?</a:t>
            </a:r>
            <a:endParaRPr lang="en-AU" sz="2000" dirty="0">
              <a:latin typeface="Segoe UI"/>
              <a:cs typeface="Segoe UI"/>
            </a:endParaRPr>
          </a:p>
          <a:p>
            <a:pPr marL="12700">
              <a:lnSpc>
                <a:spcPct val="100000"/>
              </a:lnSpc>
              <a:spcBef>
                <a:spcPts val="95"/>
              </a:spcBef>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What</a:t>
            </a:r>
            <a:r>
              <a:rPr sz="2000" spc="-70" dirty="0">
                <a:solidFill>
                  <a:srgbClr val="585858"/>
                </a:solidFill>
                <a:latin typeface="Segoe UI"/>
                <a:cs typeface="Segoe UI"/>
              </a:rPr>
              <a:t> </a:t>
            </a:r>
            <a:r>
              <a:rPr sz="2000" dirty="0">
                <a:solidFill>
                  <a:srgbClr val="585858"/>
                </a:solidFill>
                <a:latin typeface="Segoe UI"/>
                <a:cs typeface="Segoe UI"/>
              </a:rPr>
              <a:t>important</a:t>
            </a:r>
            <a:r>
              <a:rPr sz="2000" spc="-55" dirty="0">
                <a:solidFill>
                  <a:srgbClr val="585858"/>
                </a:solidFill>
                <a:latin typeface="Segoe UI"/>
                <a:cs typeface="Segoe UI"/>
              </a:rPr>
              <a:t> </a:t>
            </a:r>
            <a:r>
              <a:rPr sz="2000" b="1" dirty="0">
                <a:solidFill>
                  <a:srgbClr val="585858"/>
                </a:solidFill>
                <a:latin typeface="Segoe UI"/>
                <a:cs typeface="Segoe UI"/>
              </a:rPr>
              <a:t>factors</a:t>
            </a:r>
            <a:r>
              <a:rPr sz="2000" b="1" spc="-80" dirty="0">
                <a:solidFill>
                  <a:srgbClr val="585858"/>
                </a:solidFill>
                <a:latin typeface="Segoe UI"/>
                <a:cs typeface="Segoe UI"/>
              </a:rPr>
              <a:t> </a:t>
            </a:r>
            <a:r>
              <a:rPr sz="2000" dirty="0">
                <a:solidFill>
                  <a:srgbClr val="585858"/>
                </a:solidFill>
                <a:latin typeface="Segoe UI"/>
                <a:cs typeface="Segoe UI"/>
              </a:rPr>
              <a:t>impact</a:t>
            </a:r>
            <a:r>
              <a:rPr lang="en-US" sz="2000" spc="-70" dirty="0">
                <a:solidFill>
                  <a:srgbClr val="585858"/>
                </a:solidFill>
                <a:latin typeface="Segoe UI"/>
                <a:cs typeface="Segoe UI"/>
              </a:rPr>
              <a:t> </a:t>
            </a:r>
            <a:r>
              <a:rPr lang="en-US" sz="2000" b="1" spc="-50" dirty="0">
                <a:solidFill>
                  <a:srgbClr val="585858"/>
                </a:solidFill>
                <a:latin typeface="Segoe UI"/>
                <a:cs typeface="Segoe UI"/>
              </a:rPr>
              <a:t>RH </a:t>
            </a:r>
            <a:r>
              <a:rPr sz="2000" dirty="0">
                <a:solidFill>
                  <a:srgbClr val="585858"/>
                </a:solidFill>
                <a:latin typeface="Segoe UI"/>
                <a:cs typeface="Segoe UI"/>
              </a:rPr>
              <a:t>and</a:t>
            </a:r>
            <a:r>
              <a:rPr sz="2000" spc="-60" dirty="0">
                <a:solidFill>
                  <a:srgbClr val="585858"/>
                </a:solidFill>
                <a:latin typeface="Segoe UI"/>
                <a:cs typeface="Segoe UI"/>
              </a:rPr>
              <a:t> </a:t>
            </a:r>
            <a:r>
              <a:rPr sz="2000" spc="-20" dirty="0">
                <a:solidFill>
                  <a:srgbClr val="585858"/>
                </a:solidFill>
                <a:latin typeface="Segoe UI"/>
                <a:cs typeface="Segoe UI"/>
              </a:rPr>
              <a:t>how?</a:t>
            </a:r>
            <a:endParaRPr lang="en-US" sz="2000" spc="-20" dirty="0">
              <a:solidFill>
                <a:srgbClr val="585858"/>
              </a:solidFill>
              <a:latin typeface="Segoe UI"/>
              <a:cs typeface="Segoe UI"/>
            </a:endParaRPr>
          </a:p>
          <a:p>
            <a:pPr>
              <a:lnSpc>
                <a:spcPct val="100000"/>
              </a:lnSpc>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How</a:t>
            </a:r>
            <a:r>
              <a:rPr sz="2000" spc="-45" dirty="0">
                <a:solidFill>
                  <a:srgbClr val="585858"/>
                </a:solidFill>
                <a:latin typeface="Segoe UI"/>
                <a:cs typeface="Segoe UI"/>
              </a:rPr>
              <a:t> </a:t>
            </a:r>
            <a:r>
              <a:rPr lang="en-US" sz="2000" spc="-45" dirty="0">
                <a:solidFill>
                  <a:srgbClr val="585858"/>
                </a:solidFill>
                <a:latin typeface="Segoe UI"/>
                <a:cs typeface="Segoe UI"/>
              </a:rPr>
              <a:t>would</a:t>
            </a:r>
            <a:r>
              <a:rPr sz="2000" spc="-55" dirty="0">
                <a:solidFill>
                  <a:srgbClr val="585858"/>
                </a:solidFill>
                <a:latin typeface="Segoe UI"/>
                <a:cs typeface="Segoe UI"/>
              </a:rPr>
              <a:t> </a:t>
            </a:r>
            <a:r>
              <a:rPr lang="en-US" sz="2000" dirty="0">
                <a:solidFill>
                  <a:srgbClr val="585858"/>
                </a:solidFill>
                <a:latin typeface="Segoe UI"/>
                <a:cs typeface="Segoe UI"/>
              </a:rPr>
              <a:t>the </a:t>
            </a:r>
            <a:r>
              <a:rPr lang="en-US" sz="2000" b="1" dirty="0">
                <a:solidFill>
                  <a:srgbClr val="585858"/>
                </a:solidFill>
                <a:latin typeface="Segoe UI"/>
                <a:cs typeface="Segoe UI"/>
              </a:rPr>
              <a:t>RH linear regression model </a:t>
            </a:r>
            <a:r>
              <a:rPr sz="2000" b="1" spc="-35" dirty="0">
                <a:solidFill>
                  <a:srgbClr val="585858"/>
                </a:solidFill>
                <a:latin typeface="Segoe UI"/>
                <a:cs typeface="Segoe UI"/>
              </a:rPr>
              <a:t> </a:t>
            </a:r>
            <a:r>
              <a:rPr lang="en-US" sz="2000" dirty="0">
                <a:solidFill>
                  <a:srgbClr val="585858"/>
                </a:solidFill>
                <a:latin typeface="Segoe UI"/>
                <a:cs typeface="Segoe UI"/>
              </a:rPr>
              <a:t>scale </a:t>
            </a:r>
            <a:r>
              <a:rPr lang="en-US" sz="2000" b="1" dirty="0">
                <a:solidFill>
                  <a:srgbClr val="585858"/>
                </a:solidFill>
                <a:latin typeface="Segoe UI"/>
                <a:cs typeface="Segoe UI"/>
              </a:rPr>
              <a:t>with </a:t>
            </a:r>
            <a:r>
              <a:rPr lang="en-US" sz="2000" dirty="0">
                <a:solidFill>
                  <a:srgbClr val="585858"/>
                </a:solidFill>
                <a:latin typeface="Segoe UI"/>
                <a:cs typeface="Segoe UI"/>
              </a:rPr>
              <a:t>AQ big data? Is the RH linear regression model </a:t>
            </a:r>
            <a:r>
              <a:rPr lang="en-US" sz="2000" b="1" dirty="0">
                <a:solidFill>
                  <a:srgbClr val="585858"/>
                </a:solidFill>
                <a:latin typeface="Segoe UI"/>
                <a:cs typeface="Segoe UI"/>
              </a:rPr>
              <a:t>sufficient</a:t>
            </a:r>
            <a:r>
              <a:rPr lang="en-US" sz="2000" dirty="0">
                <a:solidFill>
                  <a:srgbClr val="585858"/>
                </a:solidFill>
                <a:latin typeface="Segoe UI"/>
                <a:cs typeface="Segoe UI"/>
              </a:rPr>
              <a:t> for the objective?</a:t>
            </a:r>
            <a:endParaRPr sz="2000" dirty="0">
              <a:latin typeface="Segoe UI"/>
              <a:cs typeface="Segoe UI"/>
            </a:endParaRPr>
          </a:p>
        </p:txBody>
      </p:sp>
      <p:sp>
        <p:nvSpPr>
          <p:cNvPr id="8" name="object 8"/>
          <p:cNvSpPr txBox="1"/>
          <p:nvPr/>
        </p:nvSpPr>
        <p:spPr>
          <a:xfrm>
            <a:off x="2445050" y="5366783"/>
            <a:ext cx="7689550" cy="319959"/>
          </a:xfrm>
          <a:prstGeom prst="rect">
            <a:avLst/>
          </a:prstGeom>
        </p:spPr>
        <p:txBody>
          <a:bodyPr vert="horz" wrap="square" lIns="0" tIns="12065" rIns="0" bIns="0" rtlCol="0">
            <a:spAutoFit/>
          </a:bodyPr>
          <a:lstStyle/>
          <a:p>
            <a:pPr marL="12700">
              <a:lnSpc>
                <a:spcPct val="100000"/>
              </a:lnSpc>
              <a:spcBef>
                <a:spcPts val="95"/>
              </a:spcBef>
            </a:pPr>
            <a:r>
              <a:rPr sz="2000" b="1" u="sng" dirty="0">
                <a:solidFill>
                  <a:srgbClr val="585858"/>
                </a:solidFill>
                <a:uFill>
                  <a:solidFill>
                    <a:srgbClr val="585858"/>
                  </a:solidFill>
                </a:uFill>
                <a:latin typeface="Segoe UI"/>
                <a:cs typeface="Segoe UI"/>
              </a:rPr>
              <a:t>What</a:t>
            </a:r>
            <a:r>
              <a:rPr sz="2000" b="1" u="sng" spc="-65"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is</a:t>
            </a:r>
            <a:r>
              <a:rPr sz="2000" b="1" u="sng" spc="-7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the</a:t>
            </a:r>
            <a:r>
              <a:rPr sz="2000" b="1" u="sng" spc="-6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optimal</a:t>
            </a:r>
            <a:r>
              <a:rPr sz="2000" b="1" u="sng" spc="-70" dirty="0">
                <a:solidFill>
                  <a:srgbClr val="585858"/>
                </a:solidFill>
                <a:uFill>
                  <a:solidFill>
                    <a:srgbClr val="585858"/>
                  </a:solidFill>
                </a:uFill>
                <a:latin typeface="Segoe UI"/>
                <a:cs typeface="Segoe UI"/>
              </a:rPr>
              <a:t> </a:t>
            </a:r>
            <a:r>
              <a:rPr lang="en-US" sz="2000" b="1" u="sng" dirty="0">
                <a:solidFill>
                  <a:srgbClr val="585858"/>
                </a:solidFill>
                <a:uFill>
                  <a:solidFill>
                    <a:srgbClr val="585858"/>
                  </a:solidFill>
                </a:uFill>
                <a:latin typeface="Segoe UI"/>
                <a:cs typeface="Segoe UI"/>
              </a:rPr>
              <a:t>predictive model for RH from AQ data?</a:t>
            </a:r>
            <a:endParaRPr sz="2000" dirty="0">
              <a:latin typeface="Segoe UI"/>
              <a:cs typeface="Segoe UI"/>
            </a:endParaRPr>
          </a:p>
        </p:txBody>
      </p:sp>
      <p:grpSp>
        <p:nvGrpSpPr>
          <p:cNvPr id="9" name="object 9"/>
          <p:cNvGrpSpPr/>
          <p:nvPr/>
        </p:nvGrpSpPr>
        <p:grpSpPr>
          <a:xfrm>
            <a:off x="552069" y="2188182"/>
            <a:ext cx="11089005" cy="3606800"/>
            <a:chOff x="552069" y="2188182"/>
            <a:chExt cx="11089005" cy="3606800"/>
          </a:xfrm>
        </p:grpSpPr>
        <p:sp>
          <p:nvSpPr>
            <p:cNvPr id="10" name="object 10"/>
            <p:cNvSpPr/>
            <p:nvPr/>
          </p:nvSpPr>
          <p:spPr>
            <a:xfrm>
              <a:off x="1131582" y="2188184"/>
              <a:ext cx="869315" cy="2369185"/>
            </a:xfrm>
            <a:custGeom>
              <a:avLst/>
              <a:gdLst/>
              <a:ahLst/>
              <a:cxnLst/>
              <a:rect l="l" t="t" r="r" b="b"/>
              <a:pathLst>
                <a:path w="869314" h="2369185">
                  <a:moveTo>
                    <a:pt x="195453" y="965174"/>
                  </a:moveTo>
                  <a:lnTo>
                    <a:pt x="63944" y="965174"/>
                  </a:lnTo>
                  <a:lnTo>
                    <a:pt x="63944" y="1099070"/>
                  </a:lnTo>
                  <a:lnTo>
                    <a:pt x="195453" y="1099070"/>
                  </a:lnTo>
                  <a:lnTo>
                    <a:pt x="195453" y="965174"/>
                  </a:lnTo>
                  <a:close/>
                </a:path>
                <a:path w="869314" h="2369185">
                  <a:moveTo>
                    <a:pt x="533666" y="1539011"/>
                  </a:moveTo>
                  <a:lnTo>
                    <a:pt x="479526" y="1476971"/>
                  </a:lnTo>
                  <a:lnTo>
                    <a:pt x="467817" y="1472247"/>
                  </a:lnTo>
                  <a:lnTo>
                    <a:pt x="461645" y="1473568"/>
                  </a:lnTo>
                  <a:lnTo>
                    <a:pt x="456260" y="1477327"/>
                  </a:lnTo>
                  <a:lnTo>
                    <a:pt x="452780" y="1482801"/>
                  </a:lnTo>
                  <a:lnTo>
                    <a:pt x="451624" y="1488986"/>
                  </a:lnTo>
                  <a:lnTo>
                    <a:pt x="452780" y="1495183"/>
                  </a:lnTo>
                  <a:lnTo>
                    <a:pt x="456260" y="1500644"/>
                  </a:lnTo>
                  <a:lnTo>
                    <a:pt x="475157" y="1519885"/>
                  </a:lnTo>
                  <a:lnTo>
                    <a:pt x="383349" y="1519885"/>
                  </a:lnTo>
                  <a:lnTo>
                    <a:pt x="383349" y="1013002"/>
                  </a:lnTo>
                  <a:lnTo>
                    <a:pt x="233032" y="1013002"/>
                  </a:lnTo>
                  <a:lnTo>
                    <a:pt x="233032" y="1051255"/>
                  </a:lnTo>
                  <a:lnTo>
                    <a:pt x="345770" y="1051255"/>
                  </a:lnTo>
                  <a:lnTo>
                    <a:pt x="345770" y="1558150"/>
                  </a:lnTo>
                  <a:lnTo>
                    <a:pt x="475234" y="1558150"/>
                  </a:lnTo>
                  <a:lnTo>
                    <a:pt x="456260" y="1577378"/>
                  </a:lnTo>
                  <a:lnTo>
                    <a:pt x="452729" y="1582978"/>
                  </a:lnTo>
                  <a:lnTo>
                    <a:pt x="468071" y="1605788"/>
                  </a:lnTo>
                  <a:lnTo>
                    <a:pt x="474154" y="1604606"/>
                  </a:lnTo>
                  <a:lnTo>
                    <a:pt x="479526" y="1601063"/>
                  </a:lnTo>
                  <a:lnTo>
                    <a:pt x="528840" y="1550860"/>
                  </a:lnTo>
                  <a:lnTo>
                    <a:pt x="532460" y="1545323"/>
                  </a:lnTo>
                  <a:lnTo>
                    <a:pt x="533666" y="1539011"/>
                  </a:lnTo>
                  <a:close/>
                </a:path>
                <a:path w="869314" h="2369185">
                  <a:moveTo>
                    <a:pt x="626198" y="170789"/>
                  </a:moveTo>
                  <a:lnTo>
                    <a:pt x="572922" y="152082"/>
                  </a:lnTo>
                  <a:lnTo>
                    <a:pt x="553300" y="201993"/>
                  </a:lnTo>
                  <a:lnTo>
                    <a:pt x="529361" y="249656"/>
                  </a:lnTo>
                  <a:lnTo>
                    <a:pt x="501307" y="294805"/>
                  </a:lnTo>
                  <a:lnTo>
                    <a:pt x="469315" y="337159"/>
                  </a:lnTo>
                  <a:lnTo>
                    <a:pt x="433590" y="376440"/>
                  </a:lnTo>
                  <a:lnTo>
                    <a:pt x="394309" y="412369"/>
                  </a:lnTo>
                  <a:lnTo>
                    <a:pt x="360781" y="378663"/>
                  </a:lnTo>
                  <a:lnTo>
                    <a:pt x="329260" y="340461"/>
                  </a:lnTo>
                  <a:lnTo>
                    <a:pt x="299669" y="297688"/>
                  </a:lnTo>
                  <a:lnTo>
                    <a:pt x="271945" y="250266"/>
                  </a:lnTo>
                  <a:lnTo>
                    <a:pt x="245999" y="198120"/>
                  </a:lnTo>
                  <a:lnTo>
                    <a:pt x="221767" y="141173"/>
                  </a:lnTo>
                  <a:lnTo>
                    <a:pt x="169443" y="162560"/>
                  </a:lnTo>
                  <a:lnTo>
                    <a:pt x="190677" y="212953"/>
                  </a:lnTo>
                  <a:lnTo>
                    <a:pt x="213347" y="260070"/>
                  </a:lnTo>
                  <a:lnTo>
                    <a:pt x="237490" y="303936"/>
                  </a:lnTo>
                  <a:lnTo>
                    <a:pt x="263105" y="344551"/>
                  </a:lnTo>
                  <a:lnTo>
                    <a:pt x="290207" y="381952"/>
                  </a:lnTo>
                  <a:lnTo>
                    <a:pt x="318833" y="416153"/>
                  </a:lnTo>
                  <a:lnTo>
                    <a:pt x="348996" y="447179"/>
                  </a:lnTo>
                  <a:lnTo>
                    <a:pt x="293471" y="481647"/>
                  </a:lnTo>
                  <a:lnTo>
                    <a:pt x="243738" y="505650"/>
                  </a:lnTo>
                  <a:lnTo>
                    <a:pt x="203352" y="519849"/>
                  </a:lnTo>
                  <a:lnTo>
                    <a:pt x="175869" y="524878"/>
                  </a:lnTo>
                  <a:lnTo>
                    <a:pt x="177736" y="582269"/>
                  </a:lnTo>
                  <a:lnTo>
                    <a:pt x="247523" y="566000"/>
                  </a:lnTo>
                  <a:lnTo>
                    <a:pt x="292671" y="546760"/>
                  </a:lnTo>
                  <a:lnTo>
                    <a:pt x="342074" y="519899"/>
                  </a:lnTo>
                  <a:lnTo>
                    <a:pt x="393814" y="485228"/>
                  </a:lnTo>
                  <a:lnTo>
                    <a:pt x="432206" y="511378"/>
                  </a:lnTo>
                  <a:lnTo>
                    <a:pt x="472706" y="533692"/>
                  </a:lnTo>
                  <a:lnTo>
                    <a:pt x="515010" y="552030"/>
                  </a:lnTo>
                  <a:lnTo>
                    <a:pt x="558876" y="566293"/>
                  </a:lnTo>
                  <a:lnTo>
                    <a:pt x="603999" y="576351"/>
                  </a:lnTo>
                  <a:lnTo>
                    <a:pt x="613905" y="519849"/>
                  </a:lnTo>
                  <a:lnTo>
                    <a:pt x="567626" y="509270"/>
                  </a:lnTo>
                  <a:lnTo>
                    <a:pt x="522846" y="493737"/>
                  </a:lnTo>
                  <a:lnTo>
                    <a:pt x="479971" y="473405"/>
                  </a:lnTo>
                  <a:lnTo>
                    <a:pt x="439356" y="448437"/>
                  </a:lnTo>
                  <a:lnTo>
                    <a:pt x="474624" y="415378"/>
                  </a:lnTo>
                  <a:lnTo>
                    <a:pt x="507225" y="379844"/>
                  </a:lnTo>
                  <a:lnTo>
                    <a:pt x="537044" y="341985"/>
                  </a:lnTo>
                  <a:lnTo>
                    <a:pt x="563968" y="301967"/>
                  </a:lnTo>
                  <a:lnTo>
                    <a:pt x="587883" y="259994"/>
                  </a:lnTo>
                  <a:lnTo>
                    <a:pt x="608660" y="216204"/>
                  </a:lnTo>
                  <a:lnTo>
                    <a:pt x="626198" y="170789"/>
                  </a:lnTo>
                  <a:close/>
                </a:path>
                <a:path w="869314" h="2369185">
                  <a:moveTo>
                    <a:pt x="633831" y="2007362"/>
                  </a:moveTo>
                  <a:lnTo>
                    <a:pt x="617931" y="1990242"/>
                  </a:lnTo>
                  <a:lnTo>
                    <a:pt x="600786" y="1971776"/>
                  </a:lnTo>
                  <a:lnTo>
                    <a:pt x="563321" y="1941880"/>
                  </a:lnTo>
                  <a:lnTo>
                    <a:pt x="522185" y="1918042"/>
                  </a:lnTo>
                  <a:lnTo>
                    <a:pt x="512076" y="1914055"/>
                  </a:lnTo>
                  <a:lnTo>
                    <a:pt x="512076" y="1996668"/>
                  </a:lnTo>
                  <a:lnTo>
                    <a:pt x="512076" y="2012505"/>
                  </a:lnTo>
                  <a:lnTo>
                    <a:pt x="505764" y="2018931"/>
                  </a:lnTo>
                  <a:lnTo>
                    <a:pt x="490207" y="2018931"/>
                  </a:lnTo>
                  <a:lnTo>
                    <a:pt x="488365" y="2017052"/>
                  </a:lnTo>
                  <a:lnTo>
                    <a:pt x="483895" y="2012505"/>
                  </a:lnTo>
                  <a:lnTo>
                    <a:pt x="483895" y="1996668"/>
                  </a:lnTo>
                  <a:lnTo>
                    <a:pt x="490207" y="1990242"/>
                  </a:lnTo>
                  <a:lnTo>
                    <a:pt x="505764" y="1990242"/>
                  </a:lnTo>
                  <a:lnTo>
                    <a:pt x="512076" y="1996668"/>
                  </a:lnTo>
                  <a:lnTo>
                    <a:pt x="512076" y="1914055"/>
                  </a:lnTo>
                  <a:lnTo>
                    <a:pt x="478053" y="1900593"/>
                  </a:lnTo>
                  <a:lnTo>
                    <a:pt x="431634" y="1889861"/>
                  </a:lnTo>
                  <a:lnTo>
                    <a:pt x="390309" y="1886712"/>
                  </a:lnTo>
                  <a:lnTo>
                    <a:pt x="383654" y="1886204"/>
                  </a:lnTo>
                  <a:lnTo>
                    <a:pt x="379272" y="1886204"/>
                  </a:lnTo>
                  <a:lnTo>
                    <a:pt x="374954" y="1886534"/>
                  </a:lnTo>
                  <a:lnTo>
                    <a:pt x="370624" y="1886712"/>
                  </a:lnTo>
                  <a:lnTo>
                    <a:pt x="236588" y="1804301"/>
                  </a:lnTo>
                  <a:lnTo>
                    <a:pt x="238340" y="1832076"/>
                  </a:lnTo>
                  <a:lnTo>
                    <a:pt x="242023" y="1859622"/>
                  </a:lnTo>
                  <a:lnTo>
                    <a:pt x="247599" y="1886712"/>
                  </a:lnTo>
                  <a:lnTo>
                    <a:pt x="255117" y="1913610"/>
                  </a:lnTo>
                  <a:lnTo>
                    <a:pt x="218186" y="1933003"/>
                  </a:lnTo>
                  <a:lnTo>
                    <a:pt x="184111" y="1956917"/>
                  </a:lnTo>
                  <a:lnTo>
                    <a:pt x="153289" y="1985035"/>
                  </a:lnTo>
                  <a:lnTo>
                    <a:pt x="126136" y="2017052"/>
                  </a:lnTo>
                  <a:lnTo>
                    <a:pt x="4762" y="1936280"/>
                  </a:lnTo>
                  <a:lnTo>
                    <a:pt x="9080" y="1984629"/>
                  </a:lnTo>
                  <a:lnTo>
                    <a:pt x="18580" y="2033485"/>
                  </a:lnTo>
                  <a:lnTo>
                    <a:pt x="28067" y="2071268"/>
                  </a:lnTo>
                  <a:lnTo>
                    <a:pt x="32385" y="2086432"/>
                  </a:lnTo>
                  <a:lnTo>
                    <a:pt x="16421" y="2140064"/>
                  </a:lnTo>
                  <a:lnTo>
                    <a:pt x="8216" y="2173579"/>
                  </a:lnTo>
                  <a:lnTo>
                    <a:pt x="5194" y="2201062"/>
                  </a:lnTo>
                  <a:lnTo>
                    <a:pt x="4762" y="2236584"/>
                  </a:lnTo>
                  <a:lnTo>
                    <a:pt x="126136" y="2155787"/>
                  </a:lnTo>
                  <a:lnTo>
                    <a:pt x="153289" y="2187816"/>
                  </a:lnTo>
                  <a:lnTo>
                    <a:pt x="184099" y="2215946"/>
                  </a:lnTo>
                  <a:lnTo>
                    <a:pt x="218173" y="2239861"/>
                  </a:lnTo>
                  <a:lnTo>
                    <a:pt x="255104" y="2259253"/>
                  </a:lnTo>
                  <a:lnTo>
                    <a:pt x="247611" y="2286025"/>
                  </a:lnTo>
                  <a:lnTo>
                    <a:pt x="242011" y="2313241"/>
                  </a:lnTo>
                  <a:lnTo>
                    <a:pt x="238340" y="2340787"/>
                  </a:lnTo>
                  <a:lnTo>
                    <a:pt x="236588" y="2368575"/>
                  </a:lnTo>
                  <a:lnTo>
                    <a:pt x="370624" y="2286165"/>
                  </a:lnTo>
                  <a:lnTo>
                    <a:pt x="374967" y="2286330"/>
                  </a:lnTo>
                  <a:lnTo>
                    <a:pt x="379285" y="2286660"/>
                  </a:lnTo>
                  <a:lnTo>
                    <a:pt x="383667" y="2286660"/>
                  </a:lnTo>
                  <a:lnTo>
                    <a:pt x="429082" y="2283383"/>
                  </a:lnTo>
                  <a:lnTo>
                    <a:pt x="473151" y="2273744"/>
                  </a:lnTo>
                  <a:lnTo>
                    <a:pt x="515277" y="2258009"/>
                  </a:lnTo>
                  <a:lnTo>
                    <a:pt x="554850" y="2236482"/>
                  </a:lnTo>
                  <a:lnTo>
                    <a:pt x="591261" y="2209419"/>
                  </a:lnTo>
                  <a:lnTo>
                    <a:pt x="623900" y="2177110"/>
                  </a:lnTo>
                  <a:lnTo>
                    <a:pt x="596138" y="2155787"/>
                  </a:lnTo>
                  <a:lnTo>
                    <a:pt x="512076" y="2091220"/>
                  </a:lnTo>
                  <a:lnTo>
                    <a:pt x="617029" y="2018931"/>
                  </a:lnTo>
                  <a:lnTo>
                    <a:pt x="633831" y="2007362"/>
                  </a:lnTo>
                  <a:close/>
                </a:path>
                <a:path w="869314" h="2369185">
                  <a:moveTo>
                    <a:pt x="739343" y="658863"/>
                  </a:moveTo>
                  <a:lnTo>
                    <a:pt x="647166" y="564349"/>
                  </a:lnTo>
                  <a:lnTo>
                    <a:pt x="646950" y="630275"/>
                  </a:lnTo>
                  <a:lnTo>
                    <a:pt x="120446" y="630275"/>
                  </a:lnTo>
                  <a:lnTo>
                    <a:pt x="120446" y="94068"/>
                  </a:lnTo>
                  <a:lnTo>
                    <a:pt x="185026" y="93840"/>
                  </a:lnTo>
                  <a:lnTo>
                    <a:pt x="92189" y="0"/>
                  </a:lnTo>
                  <a:lnTo>
                    <a:pt x="0" y="94488"/>
                  </a:lnTo>
                  <a:lnTo>
                    <a:pt x="64084" y="94272"/>
                  </a:lnTo>
                  <a:lnTo>
                    <a:pt x="64084" y="687666"/>
                  </a:lnTo>
                  <a:lnTo>
                    <a:pt x="646760" y="687666"/>
                  </a:lnTo>
                  <a:lnTo>
                    <a:pt x="646531" y="752716"/>
                  </a:lnTo>
                  <a:lnTo>
                    <a:pt x="739343" y="658863"/>
                  </a:lnTo>
                  <a:close/>
                </a:path>
                <a:path w="869314" h="2369185">
                  <a:moveTo>
                    <a:pt x="868845" y="2094318"/>
                  </a:moveTo>
                  <a:lnTo>
                    <a:pt x="864133" y="2088235"/>
                  </a:lnTo>
                  <a:lnTo>
                    <a:pt x="859243" y="2081898"/>
                  </a:lnTo>
                  <a:lnTo>
                    <a:pt x="849274" y="2076081"/>
                  </a:lnTo>
                  <a:lnTo>
                    <a:pt x="836841" y="2076081"/>
                  </a:lnTo>
                  <a:lnTo>
                    <a:pt x="849261" y="2076069"/>
                  </a:lnTo>
                  <a:lnTo>
                    <a:pt x="835279" y="2067902"/>
                  </a:lnTo>
                  <a:lnTo>
                    <a:pt x="829970" y="2065959"/>
                  </a:lnTo>
                  <a:lnTo>
                    <a:pt x="829970" y="2078799"/>
                  </a:lnTo>
                  <a:lnTo>
                    <a:pt x="829970" y="2085505"/>
                  </a:lnTo>
                  <a:lnTo>
                    <a:pt x="827316" y="2088210"/>
                  </a:lnTo>
                  <a:lnTo>
                    <a:pt x="824039" y="2088235"/>
                  </a:lnTo>
                  <a:lnTo>
                    <a:pt x="820699" y="2088235"/>
                  </a:lnTo>
                  <a:lnTo>
                    <a:pt x="818019" y="2085505"/>
                  </a:lnTo>
                  <a:lnTo>
                    <a:pt x="818019" y="2078799"/>
                  </a:lnTo>
                  <a:lnTo>
                    <a:pt x="820686" y="2076081"/>
                  </a:lnTo>
                  <a:lnTo>
                    <a:pt x="827290" y="2076081"/>
                  </a:lnTo>
                  <a:lnTo>
                    <a:pt x="829970" y="2078799"/>
                  </a:lnTo>
                  <a:lnTo>
                    <a:pt x="829970" y="2065959"/>
                  </a:lnTo>
                  <a:lnTo>
                    <a:pt x="804202" y="2056472"/>
                  </a:lnTo>
                  <a:lnTo>
                    <a:pt x="785215" y="2053577"/>
                  </a:lnTo>
                  <a:lnTo>
                    <a:pt x="773264" y="2051748"/>
                  </a:lnTo>
                  <a:lnTo>
                    <a:pt x="765670" y="2051773"/>
                  </a:lnTo>
                  <a:lnTo>
                    <a:pt x="758075" y="2052383"/>
                  </a:lnTo>
                  <a:lnTo>
                    <a:pt x="750570" y="2053577"/>
                  </a:lnTo>
                  <a:lnTo>
                    <a:pt x="707567" y="2030463"/>
                  </a:lnTo>
                  <a:lnTo>
                    <a:pt x="708164" y="2038413"/>
                  </a:lnTo>
                  <a:lnTo>
                    <a:pt x="709460" y="2046274"/>
                  </a:lnTo>
                  <a:lnTo>
                    <a:pt x="711454" y="2053983"/>
                  </a:lnTo>
                  <a:lnTo>
                    <a:pt x="714133" y="2061476"/>
                  </a:lnTo>
                  <a:lnTo>
                    <a:pt x="677519" y="2071293"/>
                  </a:lnTo>
                  <a:lnTo>
                    <a:pt x="661517" y="2074735"/>
                  </a:lnTo>
                  <a:lnTo>
                    <a:pt x="647839" y="2076081"/>
                  </a:lnTo>
                  <a:lnTo>
                    <a:pt x="606031" y="2051748"/>
                  </a:lnTo>
                  <a:lnTo>
                    <a:pt x="607237" y="2062594"/>
                  </a:lnTo>
                  <a:lnTo>
                    <a:pt x="609142" y="2073325"/>
                  </a:lnTo>
                  <a:lnTo>
                    <a:pt x="611720" y="2083917"/>
                  </a:lnTo>
                  <a:lnTo>
                    <a:pt x="614984" y="2094318"/>
                  </a:lnTo>
                  <a:lnTo>
                    <a:pt x="611720" y="2104707"/>
                  </a:lnTo>
                  <a:lnTo>
                    <a:pt x="609142" y="2115299"/>
                  </a:lnTo>
                  <a:lnTo>
                    <a:pt x="607237" y="2126030"/>
                  </a:lnTo>
                  <a:lnTo>
                    <a:pt x="606031" y="2136876"/>
                  </a:lnTo>
                  <a:lnTo>
                    <a:pt x="647839" y="2112556"/>
                  </a:lnTo>
                  <a:lnTo>
                    <a:pt x="661517" y="2113889"/>
                  </a:lnTo>
                  <a:lnTo>
                    <a:pt x="677519" y="2117344"/>
                  </a:lnTo>
                  <a:lnTo>
                    <a:pt x="714133" y="2127148"/>
                  </a:lnTo>
                  <a:lnTo>
                    <a:pt x="711454" y="2134641"/>
                  </a:lnTo>
                  <a:lnTo>
                    <a:pt x="709460" y="2142350"/>
                  </a:lnTo>
                  <a:lnTo>
                    <a:pt x="708164" y="2150199"/>
                  </a:lnTo>
                  <a:lnTo>
                    <a:pt x="707567" y="2158161"/>
                  </a:lnTo>
                  <a:lnTo>
                    <a:pt x="750570" y="2135060"/>
                  </a:lnTo>
                  <a:lnTo>
                    <a:pt x="758075" y="2136241"/>
                  </a:lnTo>
                  <a:lnTo>
                    <a:pt x="765670" y="2136851"/>
                  </a:lnTo>
                  <a:lnTo>
                    <a:pt x="773264" y="2136876"/>
                  </a:lnTo>
                  <a:lnTo>
                    <a:pt x="785164" y="2135060"/>
                  </a:lnTo>
                  <a:lnTo>
                    <a:pt x="804202" y="2132152"/>
                  </a:lnTo>
                  <a:lnTo>
                    <a:pt x="835279" y="2120722"/>
                  </a:lnTo>
                  <a:lnTo>
                    <a:pt x="849274" y="2112556"/>
                  </a:lnTo>
                  <a:lnTo>
                    <a:pt x="859243" y="2106739"/>
                  </a:lnTo>
                  <a:lnTo>
                    <a:pt x="868845" y="2094318"/>
                  </a:lnTo>
                  <a:close/>
                </a:path>
              </a:pathLst>
            </a:custGeom>
            <a:solidFill>
              <a:srgbClr val="00AA50"/>
            </a:solidFill>
          </p:spPr>
          <p:txBody>
            <a:bodyPr wrap="square" lIns="0" tIns="0" rIns="0" bIns="0" rtlCol="0"/>
            <a:lstStyle/>
            <a:p>
              <a:endParaRPr/>
            </a:p>
          </p:txBody>
        </p:sp>
        <p:pic>
          <p:nvPicPr>
            <p:cNvPr id="11" name="object 11"/>
            <p:cNvPicPr/>
            <p:nvPr/>
          </p:nvPicPr>
          <p:blipFill>
            <a:blip r:embed="rId3" cstate="print"/>
            <a:stretch>
              <a:fillRect/>
            </a:stretch>
          </p:blipFill>
          <p:spPr>
            <a:xfrm>
              <a:off x="1684041" y="3650685"/>
              <a:ext cx="150312" cy="153023"/>
            </a:xfrm>
            <a:prstGeom prst="rect">
              <a:avLst/>
            </a:prstGeom>
          </p:spPr>
        </p:pic>
        <p:sp>
          <p:nvSpPr>
            <p:cNvPr id="12" name="object 12"/>
            <p:cNvSpPr/>
            <p:nvPr/>
          </p:nvSpPr>
          <p:spPr>
            <a:xfrm>
              <a:off x="1345838" y="5636041"/>
              <a:ext cx="338455" cy="120014"/>
            </a:xfrm>
            <a:custGeom>
              <a:avLst/>
              <a:gdLst/>
              <a:ahLst/>
              <a:cxnLst/>
              <a:rect l="l" t="t" r="r" b="b"/>
              <a:pathLst>
                <a:path w="338455" h="120014">
                  <a:moveTo>
                    <a:pt x="338202" y="119667"/>
                  </a:moveTo>
                  <a:lnTo>
                    <a:pt x="0" y="119667"/>
                  </a:lnTo>
                  <a:lnTo>
                    <a:pt x="0" y="34863"/>
                  </a:lnTo>
                  <a:lnTo>
                    <a:pt x="19728" y="0"/>
                  </a:lnTo>
                  <a:lnTo>
                    <a:pt x="61838" y="25977"/>
                  </a:lnTo>
                  <a:lnTo>
                    <a:pt x="107341" y="42611"/>
                  </a:lnTo>
                  <a:lnTo>
                    <a:pt x="154774" y="49822"/>
                  </a:lnTo>
                  <a:lnTo>
                    <a:pt x="202678" y="47531"/>
                  </a:lnTo>
                  <a:lnTo>
                    <a:pt x="249589" y="35662"/>
                  </a:lnTo>
                  <a:lnTo>
                    <a:pt x="294048" y="14133"/>
                  </a:lnTo>
                  <a:lnTo>
                    <a:pt x="299685" y="19787"/>
                  </a:lnTo>
                  <a:lnTo>
                    <a:pt x="312764" y="61924"/>
                  </a:lnTo>
                  <a:lnTo>
                    <a:pt x="338202" y="89514"/>
                  </a:lnTo>
                  <a:lnTo>
                    <a:pt x="338202" y="119667"/>
                  </a:lnTo>
                  <a:close/>
                </a:path>
              </a:pathLst>
            </a:custGeom>
            <a:solidFill>
              <a:srgbClr val="00AA50"/>
            </a:solidFill>
          </p:spPr>
          <p:txBody>
            <a:bodyPr wrap="square" lIns="0" tIns="0" rIns="0" bIns="0" rtlCol="0"/>
            <a:lstStyle/>
            <a:p>
              <a:endParaRPr/>
            </a:p>
          </p:txBody>
        </p:sp>
        <p:pic>
          <p:nvPicPr>
            <p:cNvPr id="13" name="object 13"/>
            <p:cNvPicPr/>
            <p:nvPr/>
          </p:nvPicPr>
          <p:blipFill>
            <a:blip r:embed="rId4" cstate="print"/>
            <a:stretch>
              <a:fillRect/>
            </a:stretch>
          </p:blipFill>
          <p:spPr>
            <a:xfrm>
              <a:off x="1690617" y="5262905"/>
              <a:ext cx="133402" cy="167722"/>
            </a:xfrm>
            <a:prstGeom prst="rect">
              <a:avLst/>
            </a:prstGeom>
          </p:spPr>
        </p:pic>
        <p:pic>
          <p:nvPicPr>
            <p:cNvPr id="14" name="object 14"/>
            <p:cNvPicPr/>
            <p:nvPr/>
          </p:nvPicPr>
          <p:blipFill>
            <a:blip r:embed="rId5" cstate="print"/>
            <a:stretch>
              <a:fillRect/>
            </a:stretch>
          </p:blipFill>
          <p:spPr>
            <a:xfrm>
              <a:off x="1718800" y="5455127"/>
              <a:ext cx="190708" cy="168665"/>
            </a:xfrm>
            <a:prstGeom prst="rect">
              <a:avLst/>
            </a:prstGeom>
          </p:spPr>
        </p:pic>
        <p:sp>
          <p:nvSpPr>
            <p:cNvPr id="15" name="object 15"/>
            <p:cNvSpPr/>
            <p:nvPr/>
          </p:nvSpPr>
          <p:spPr>
            <a:xfrm>
              <a:off x="1297926" y="5227099"/>
              <a:ext cx="566420" cy="567690"/>
            </a:xfrm>
            <a:custGeom>
              <a:avLst/>
              <a:gdLst/>
              <a:ahLst/>
              <a:cxnLst/>
              <a:rect l="l" t="t" r="r" b="b"/>
              <a:pathLst>
                <a:path w="566419" h="567689">
                  <a:moveTo>
                    <a:pt x="214195" y="430614"/>
                  </a:moveTo>
                  <a:lnTo>
                    <a:pt x="164762" y="424542"/>
                  </a:lnTo>
                  <a:lnTo>
                    <a:pt x="119554" y="408005"/>
                  </a:lnTo>
                  <a:lnTo>
                    <a:pt x="79801" y="382303"/>
                  </a:lnTo>
                  <a:lnTo>
                    <a:pt x="46737" y="348738"/>
                  </a:lnTo>
                  <a:lnTo>
                    <a:pt x="21593" y="308614"/>
                  </a:lnTo>
                  <a:lnTo>
                    <a:pt x="5603" y="263231"/>
                  </a:lnTo>
                  <a:lnTo>
                    <a:pt x="0" y="213893"/>
                  </a:lnTo>
                  <a:lnTo>
                    <a:pt x="5603" y="164613"/>
                  </a:lnTo>
                  <a:lnTo>
                    <a:pt x="21593" y="119403"/>
                  </a:lnTo>
                  <a:lnTo>
                    <a:pt x="46737" y="79567"/>
                  </a:lnTo>
                  <a:lnTo>
                    <a:pt x="79801" y="46407"/>
                  </a:lnTo>
                  <a:lnTo>
                    <a:pt x="119554" y="21224"/>
                  </a:lnTo>
                  <a:lnTo>
                    <a:pt x="164762" y="5321"/>
                  </a:lnTo>
                  <a:lnTo>
                    <a:pt x="214195" y="0"/>
                  </a:lnTo>
                  <a:lnTo>
                    <a:pt x="263676" y="6071"/>
                  </a:lnTo>
                  <a:lnTo>
                    <a:pt x="309000" y="22608"/>
                  </a:lnTo>
                  <a:lnTo>
                    <a:pt x="342639" y="44286"/>
                  </a:lnTo>
                  <a:lnTo>
                    <a:pt x="215134" y="44286"/>
                  </a:lnTo>
                  <a:lnTo>
                    <a:pt x="184587" y="46921"/>
                  </a:lnTo>
                  <a:lnTo>
                    <a:pt x="128073" y="67739"/>
                  </a:lnTo>
                  <a:lnTo>
                    <a:pt x="72916" y="119907"/>
                  </a:lnTo>
                  <a:lnTo>
                    <a:pt x="53166" y="159591"/>
                  </a:lnTo>
                  <a:lnTo>
                    <a:pt x="44271" y="202468"/>
                  </a:lnTo>
                  <a:lnTo>
                    <a:pt x="46415" y="246209"/>
                  </a:lnTo>
                  <a:lnTo>
                    <a:pt x="59781" y="288485"/>
                  </a:lnTo>
                  <a:lnTo>
                    <a:pt x="84550" y="326965"/>
                  </a:lnTo>
                  <a:lnTo>
                    <a:pt x="397064" y="326965"/>
                  </a:lnTo>
                  <a:lnTo>
                    <a:pt x="384235" y="346752"/>
                  </a:lnTo>
                  <a:lnTo>
                    <a:pt x="416177" y="377847"/>
                  </a:lnTo>
                  <a:lnTo>
                    <a:pt x="435070" y="377847"/>
                  </a:lnTo>
                  <a:lnTo>
                    <a:pt x="440485" y="378789"/>
                  </a:lnTo>
                  <a:lnTo>
                    <a:pt x="451450" y="383677"/>
                  </a:lnTo>
                  <a:lnTo>
                    <a:pt x="454986" y="386327"/>
                  </a:lnTo>
                  <a:lnTo>
                    <a:pt x="345718" y="386327"/>
                  </a:lnTo>
                  <a:lnTo>
                    <a:pt x="315523" y="405570"/>
                  </a:lnTo>
                  <a:lnTo>
                    <a:pt x="283127" y="419424"/>
                  </a:lnTo>
                  <a:lnTo>
                    <a:pt x="249145" y="427801"/>
                  </a:lnTo>
                  <a:lnTo>
                    <a:pt x="214195" y="430614"/>
                  </a:lnTo>
                  <a:close/>
                </a:path>
                <a:path w="566419" h="567689">
                  <a:moveTo>
                    <a:pt x="397675" y="326022"/>
                  </a:moveTo>
                  <a:lnTo>
                    <a:pt x="345718" y="326022"/>
                  </a:lnTo>
                  <a:lnTo>
                    <a:pt x="363127" y="301774"/>
                  </a:lnTo>
                  <a:lnTo>
                    <a:pt x="375780" y="274787"/>
                  </a:lnTo>
                  <a:lnTo>
                    <a:pt x="383502" y="245856"/>
                  </a:lnTo>
                  <a:lnTo>
                    <a:pt x="386114" y="215778"/>
                  </a:lnTo>
                  <a:lnTo>
                    <a:pt x="380038" y="170030"/>
                  </a:lnTo>
                  <a:lnTo>
                    <a:pt x="362872" y="129020"/>
                  </a:lnTo>
                  <a:lnTo>
                    <a:pt x="336206" y="94344"/>
                  </a:lnTo>
                  <a:lnTo>
                    <a:pt x="301633" y="67598"/>
                  </a:lnTo>
                  <a:lnTo>
                    <a:pt x="260745" y="50380"/>
                  </a:lnTo>
                  <a:lnTo>
                    <a:pt x="215134" y="44286"/>
                  </a:lnTo>
                  <a:lnTo>
                    <a:pt x="342639" y="44286"/>
                  </a:lnTo>
                  <a:lnTo>
                    <a:pt x="382047" y="81875"/>
                  </a:lnTo>
                  <a:lnTo>
                    <a:pt x="407207" y="121999"/>
                  </a:lnTo>
                  <a:lnTo>
                    <a:pt x="423082" y="167382"/>
                  </a:lnTo>
                  <a:lnTo>
                    <a:pt x="428390" y="216720"/>
                  </a:lnTo>
                  <a:lnTo>
                    <a:pt x="425586" y="251613"/>
                  </a:lnTo>
                  <a:lnTo>
                    <a:pt x="417234" y="285270"/>
                  </a:lnTo>
                  <a:lnTo>
                    <a:pt x="403421" y="317159"/>
                  </a:lnTo>
                  <a:lnTo>
                    <a:pt x="397675" y="326022"/>
                  </a:lnTo>
                  <a:close/>
                </a:path>
                <a:path w="566419" h="567689">
                  <a:moveTo>
                    <a:pt x="397064" y="326965"/>
                  </a:moveTo>
                  <a:lnTo>
                    <a:pt x="84550" y="326965"/>
                  </a:lnTo>
                  <a:lnTo>
                    <a:pt x="96704" y="320413"/>
                  </a:lnTo>
                  <a:lnTo>
                    <a:pt x="135281" y="306235"/>
                  </a:lnTo>
                  <a:lnTo>
                    <a:pt x="173916" y="297283"/>
                  </a:lnTo>
                  <a:lnTo>
                    <a:pt x="213255" y="293985"/>
                  </a:lnTo>
                  <a:lnTo>
                    <a:pt x="232969" y="294839"/>
                  </a:lnTo>
                  <a:lnTo>
                    <a:pt x="272044" y="301141"/>
                  </a:lnTo>
                  <a:lnTo>
                    <a:pt x="318826" y="314715"/>
                  </a:lnTo>
                  <a:lnTo>
                    <a:pt x="345718" y="326022"/>
                  </a:lnTo>
                  <a:lnTo>
                    <a:pt x="397675" y="326022"/>
                  </a:lnTo>
                  <a:lnTo>
                    <a:pt x="397064" y="326965"/>
                  </a:lnTo>
                  <a:close/>
                </a:path>
                <a:path w="566419" h="567689">
                  <a:moveTo>
                    <a:pt x="435070" y="377847"/>
                  </a:moveTo>
                  <a:lnTo>
                    <a:pt x="416177" y="377847"/>
                  </a:lnTo>
                  <a:lnTo>
                    <a:pt x="428639" y="376728"/>
                  </a:lnTo>
                  <a:lnTo>
                    <a:pt x="435070" y="377847"/>
                  </a:lnTo>
                  <a:close/>
                </a:path>
                <a:path w="566419" h="567689">
                  <a:moveTo>
                    <a:pt x="514937" y="567595"/>
                  </a:moveTo>
                  <a:lnTo>
                    <a:pt x="480060" y="552165"/>
                  </a:lnTo>
                  <a:lnTo>
                    <a:pt x="390812" y="462650"/>
                  </a:lnTo>
                  <a:lnTo>
                    <a:pt x="377042" y="427801"/>
                  </a:lnTo>
                  <a:lnTo>
                    <a:pt x="377659" y="417422"/>
                  </a:lnTo>
                  <a:lnTo>
                    <a:pt x="345718" y="386327"/>
                  </a:lnTo>
                  <a:lnTo>
                    <a:pt x="454986" y="386327"/>
                  </a:lnTo>
                  <a:lnTo>
                    <a:pt x="461271" y="391039"/>
                  </a:lnTo>
                  <a:lnTo>
                    <a:pt x="549579" y="480553"/>
                  </a:lnTo>
                  <a:lnTo>
                    <a:pt x="552397" y="483380"/>
                  </a:lnTo>
                  <a:lnTo>
                    <a:pt x="562805" y="500120"/>
                  </a:lnTo>
                  <a:lnTo>
                    <a:pt x="565902" y="519068"/>
                  </a:lnTo>
                  <a:lnTo>
                    <a:pt x="561777" y="537840"/>
                  </a:lnTo>
                  <a:lnTo>
                    <a:pt x="550518" y="554050"/>
                  </a:lnTo>
                  <a:lnTo>
                    <a:pt x="533829" y="564488"/>
                  </a:lnTo>
                  <a:lnTo>
                    <a:pt x="514937" y="567595"/>
                  </a:lnTo>
                  <a:close/>
                </a:path>
              </a:pathLst>
            </a:custGeom>
            <a:solidFill>
              <a:srgbClr val="00AA50"/>
            </a:solidFill>
          </p:spPr>
          <p:txBody>
            <a:bodyPr wrap="square" lIns="0" tIns="0" rIns="0" bIns="0" rtlCol="0"/>
            <a:lstStyle/>
            <a:p>
              <a:endParaRPr/>
            </a:p>
          </p:txBody>
        </p:sp>
        <p:pic>
          <p:nvPicPr>
            <p:cNvPr id="16" name="object 16"/>
            <p:cNvPicPr/>
            <p:nvPr/>
          </p:nvPicPr>
          <p:blipFill>
            <a:blip r:embed="rId6" cstate="print"/>
            <a:stretch>
              <a:fillRect/>
            </a:stretch>
          </p:blipFill>
          <p:spPr>
            <a:xfrm>
              <a:off x="1416297" y="5310018"/>
              <a:ext cx="189769" cy="190337"/>
            </a:xfrm>
            <a:prstGeom prst="rect">
              <a:avLst/>
            </a:prstGeom>
          </p:spPr>
        </p:pic>
        <p:pic>
          <p:nvPicPr>
            <p:cNvPr id="17" name="object 17"/>
            <p:cNvPicPr/>
            <p:nvPr/>
          </p:nvPicPr>
          <p:blipFill>
            <a:blip r:embed="rId7" cstate="print"/>
            <a:stretch>
              <a:fillRect/>
            </a:stretch>
          </p:blipFill>
          <p:spPr>
            <a:xfrm>
              <a:off x="1120369" y="5455127"/>
              <a:ext cx="217013" cy="168665"/>
            </a:xfrm>
            <a:prstGeom prst="rect">
              <a:avLst/>
            </a:prstGeom>
          </p:spPr>
        </p:pic>
        <p:pic>
          <p:nvPicPr>
            <p:cNvPr id="18" name="object 18"/>
            <p:cNvPicPr/>
            <p:nvPr/>
          </p:nvPicPr>
          <p:blipFill>
            <a:blip r:embed="rId8" cstate="print"/>
            <a:stretch>
              <a:fillRect/>
            </a:stretch>
          </p:blipFill>
          <p:spPr>
            <a:xfrm>
              <a:off x="1206036" y="5263082"/>
              <a:ext cx="130407" cy="166603"/>
            </a:xfrm>
            <a:prstGeom prst="rect">
              <a:avLst/>
            </a:prstGeom>
          </p:spPr>
        </p:pic>
        <p:sp>
          <p:nvSpPr>
            <p:cNvPr id="19" name="object 19"/>
            <p:cNvSpPr/>
            <p:nvPr/>
          </p:nvSpPr>
          <p:spPr>
            <a:xfrm>
              <a:off x="552069" y="4891658"/>
              <a:ext cx="11089005" cy="0"/>
            </a:xfrm>
            <a:custGeom>
              <a:avLst/>
              <a:gdLst/>
              <a:ahLst/>
              <a:cxnLst/>
              <a:rect l="l" t="t" r="r" b="b"/>
              <a:pathLst>
                <a:path w="11089005">
                  <a:moveTo>
                    <a:pt x="0" y="0"/>
                  </a:moveTo>
                  <a:lnTo>
                    <a:pt x="11088611" y="0"/>
                  </a:lnTo>
                </a:path>
              </a:pathLst>
            </a:custGeom>
            <a:ln w="19050">
              <a:solidFill>
                <a:srgbClr val="585858"/>
              </a:solidFill>
              <a:prstDash val="sysDash"/>
            </a:ln>
          </p:spPr>
          <p:txBody>
            <a:bodyPr wrap="square" lIns="0" tIns="0" rIns="0" bIns="0" rtlCol="0"/>
            <a:lstStyle/>
            <a:p>
              <a:endParaRPr/>
            </a:p>
          </p:txBody>
        </p:sp>
        <p:sp>
          <p:nvSpPr>
            <p:cNvPr id="20" name="object 20"/>
            <p:cNvSpPr/>
            <p:nvPr/>
          </p:nvSpPr>
          <p:spPr>
            <a:xfrm>
              <a:off x="5815965" y="4739258"/>
              <a:ext cx="560070" cy="365760"/>
            </a:xfrm>
            <a:custGeom>
              <a:avLst/>
              <a:gdLst/>
              <a:ahLst/>
              <a:cxnLst/>
              <a:rect l="l" t="t" r="r" b="b"/>
              <a:pathLst>
                <a:path w="560070" h="365760">
                  <a:moveTo>
                    <a:pt x="560070" y="0"/>
                  </a:moveTo>
                  <a:lnTo>
                    <a:pt x="0" y="0"/>
                  </a:lnTo>
                  <a:lnTo>
                    <a:pt x="280035" y="365760"/>
                  </a:lnTo>
                  <a:lnTo>
                    <a:pt x="560070" y="0"/>
                  </a:lnTo>
                  <a:close/>
                </a:path>
              </a:pathLst>
            </a:custGeom>
            <a:solidFill>
              <a:srgbClr val="00AA50"/>
            </a:solidFill>
          </p:spPr>
          <p:txBody>
            <a:bodyPr wrap="square" lIns="0" tIns="0" rIns="0" bIns="0" rtlCol="0"/>
            <a:lstStyle/>
            <a:p>
              <a:endParaRPr/>
            </a:p>
          </p:txBody>
        </p:sp>
        <p:sp>
          <p:nvSpPr>
            <p:cNvPr id="21" name="object 21"/>
            <p:cNvSpPr/>
            <p:nvPr/>
          </p:nvSpPr>
          <p:spPr>
            <a:xfrm>
              <a:off x="5815965" y="4739258"/>
              <a:ext cx="560070" cy="365760"/>
            </a:xfrm>
            <a:custGeom>
              <a:avLst/>
              <a:gdLst/>
              <a:ahLst/>
              <a:cxnLst/>
              <a:rect l="l" t="t" r="r" b="b"/>
              <a:pathLst>
                <a:path w="560070" h="365760">
                  <a:moveTo>
                    <a:pt x="560070" y="0"/>
                  </a:moveTo>
                  <a:lnTo>
                    <a:pt x="280035" y="365760"/>
                  </a:lnTo>
                  <a:lnTo>
                    <a:pt x="0" y="0"/>
                  </a:lnTo>
                  <a:lnTo>
                    <a:pt x="560070" y="0"/>
                  </a:lnTo>
                  <a:close/>
                </a:path>
              </a:pathLst>
            </a:custGeom>
            <a:ln w="12700">
              <a:solidFill>
                <a:srgbClr val="D9D9D9"/>
              </a:solidFill>
            </a:ln>
          </p:spPr>
          <p:txBody>
            <a:bodyPr wrap="square" lIns="0" tIns="0" rIns="0" bIns="0" rtlCol="0"/>
            <a:lstStyle/>
            <a:p>
              <a:endParaRPr/>
            </a:p>
          </p:txBody>
        </p:sp>
      </p:grpSp>
      <p:sp>
        <p:nvSpPr>
          <p:cNvPr id="22" name="object 22"/>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11</a:t>
            </a:fld>
            <a:endParaRPr spc="-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6731845-ADB2-22FC-8699-14261BCB97CC}"/>
              </a:ext>
            </a:extLst>
          </p:cNvPr>
          <p:cNvSpPr txBox="1"/>
          <p:nvPr/>
        </p:nvSpPr>
        <p:spPr>
          <a:xfrm>
            <a:off x="915229" y="1371600"/>
            <a:ext cx="10744200" cy="2492990"/>
          </a:xfrm>
          <a:prstGeom prst="rect">
            <a:avLst/>
          </a:prstGeom>
          <a:noFill/>
        </p:spPr>
        <p:txBody>
          <a:bodyPr wrap="square" rtlCol="0">
            <a:spAutoFit/>
          </a:bodyPr>
          <a:lstStyle/>
          <a:p>
            <a:r>
              <a:rPr lang="en-US" sz="1600" b="1" dirty="0"/>
              <a:t>Study 1: Exploration &amp; Visualization of the UCI AQ Dataset</a:t>
            </a:r>
          </a:p>
          <a:p>
            <a:r>
              <a:rPr lang="en-US" sz="1400" b="1" dirty="0"/>
              <a:t>Objective:  </a:t>
            </a:r>
          </a:p>
          <a:p>
            <a:r>
              <a:rPr lang="en-US" sz="1400" dirty="0"/>
              <a:t>In this study on the UCI Air Quality dataset , we have done an in-depth analysis and visualization on the air quality dataset. The goal is to find the patterns and relationships in the dataset.</a:t>
            </a:r>
          </a:p>
          <a:p>
            <a:endParaRPr lang="en-US" sz="1400" dirty="0"/>
          </a:p>
          <a:p>
            <a:r>
              <a:rPr lang="en-US" sz="1400" dirty="0"/>
              <a:t>Rodrigo Franco and Gunnar David analyze the UCI Air Quality (AQ) Dataset qualitatively and quantitatively. We will clean, wrangle and visualize the data. This study aims to understand better the impact of the explanatory variables on air pollution. The sensor data was recorded in Italy from March 2004 to February 2005 (one year) [UCI AQ Dataset](https://</a:t>
            </a:r>
            <a:r>
              <a:rPr lang="en-US" sz="1400" dirty="0" err="1"/>
              <a:t>archive.ics.uci.edu</a:t>
            </a:r>
            <a:r>
              <a:rPr lang="en-US" sz="1400" dirty="0"/>
              <a:t>/ml/datasets/</a:t>
            </a:r>
            <a:r>
              <a:rPr lang="en-US" sz="1400" dirty="0" err="1"/>
              <a:t>air+quality</a:t>
            </a:r>
            <a:r>
              <a:rPr lang="en-US" sz="1400" dirty="0"/>
              <a:t>).</a:t>
            </a:r>
          </a:p>
          <a:p>
            <a:endParaRPr lang="en-US" sz="1400" dirty="0"/>
          </a:p>
          <a:p>
            <a:r>
              <a:rPr lang="en-US" sz="1400" b="1" dirty="0"/>
              <a:t>Summary report: </a:t>
            </a:r>
            <a:r>
              <a:rPr lang="en-US" sz="1400" dirty="0">
                <a:hlinkClick r:id="rId2"/>
              </a:rPr>
              <a:t>UCI AQ Data Analysis Report</a:t>
            </a:r>
            <a:endParaRPr lang="en-US" sz="1400" dirty="0"/>
          </a:p>
        </p:txBody>
      </p:sp>
    </p:spTree>
    <p:extLst>
      <p:ext uri="{BB962C8B-B14F-4D97-AF65-F5344CB8AC3E}">
        <p14:creationId xmlns:p14="http://schemas.microsoft.com/office/powerpoint/2010/main" val="215756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C35958E-A5FC-E94E-6D6B-462CE697CC5C}"/>
              </a:ext>
            </a:extLst>
          </p:cNvPr>
          <p:cNvSpPr txBox="1"/>
          <p:nvPr/>
        </p:nvSpPr>
        <p:spPr>
          <a:xfrm>
            <a:off x="755995" y="922431"/>
            <a:ext cx="10680009" cy="6101670"/>
          </a:xfrm>
          <a:prstGeom prst="rect">
            <a:avLst/>
          </a:prstGeom>
          <a:noFill/>
        </p:spPr>
        <p:txBody>
          <a:bodyPr wrap="square" rtlCol="0">
            <a:spAutoFit/>
          </a:bodyPr>
          <a:lstStyle/>
          <a:p>
            <a:r>
              <a:rPr lang="en-US" sz="1600" b="1" dirty="0"/>
              <a:t>Study 2: Univariate Regression Model for Relative Humidity</a:t>
            </a:r>
          </a:p>
          <a:p>
            <a:r>
              <a:rPr lang="en-US" sz="1400" b="1" dirty="0"/>
              <a:t>Problem:</a:t>
            </a:r>
          </a:p>
          <a:p>
            <a:r>
              <a:rPr lang="en-US" sz="1400" dirty="0"/>
              <a:t>Humans are very sensitive to humidity, as the skin relies on the air to get rid of moisture. The process of sweating is your body's attempt to keep cool and maintain its current temperature. If the air is at 100-percent relative humidity, sweat will not evaporate into the air. As a result, we feel much hotter than the actual temperature when the relative humidity is high. If the relative humidity is low, we can feel much cooler than the actual temperature because our sweat evaporates easily, cooling us off. For example, if the air temperature e is 75 degrees Fahrenheit (24 degrees Celsius) and the relative humidity is zero percent, the air temperature feels like 69 degrees Fahrenheit (21 C) to our bodies. If the air temperature is 75 degrees Fahrenheit (24 C) and the relative humidity is 100 percent, we feel like it's 80 degrees (27 C) out. </a:t>
            </a:r>
          </a:p>
          <a:p>
            <a:endParaRPr lang="en-US" sz="1400" dirty="0"/>
          </a:p>
          <a:p>
            <a:r>
              <a:rPr lang="en-US" sz="1400" b="1" dirty="0"/>
              <a:t>Background:</a:t>
            </a:r>
          </a:p>
          <a:p>
            <a:r>
              <a:rPr lang="en-US" sz="1400" dirty="0"/>
              <a:t>In the last few years, the interest in the development of new pervasive or mobile implementations of air quality </a:t>
            </a:r>
            <a:r>
              <a:rPr lang="en-US" sz="1400" dirty="0" err="1"/>
              <a:t>multisensor</a:t>
            </a:r>
            <a:r>
              <a:rPr lang="en-US" sz="1400" dirty="0"/>
              <a:t> devices has significantly grown. New application opportunities appeared together with new challenges due to limitations in dealing with rapid pollutants concentrations transients both for static and mobile deployments. In this work, we propose a Naïve linear model approach for the prediction of </a:t>
            </a:r>
            <a:r>
              <a:rPr lang="en-US" sz="1400" dirty="0" err="1"/>
              <a:t>relativ</a:t>
            </a:r>
            <a:r>
              <a:rPr lang="en-US" sz="1400" dirty="0"/>
              <a:t> humidity &amp; temperature by means of pollutant detection &amp; sensing with chemical </a:t>
            </a:r>
            <a:r>
              <a:rPr lang="en-US" sz="1400" dirty="0" err="1"/>
              <a:t>multisensor</a:t>
            </a:r>
            <a:r>
              <a:rPr lang="en-US" sz="1400" dirty="0"/>
              <a:t> devices. Esposito </a:t>
            </a:r>
            <a:r>
              <a:rPr lang="en-US" sz="1400" dirty="0" err="1"/>
              <a:t>et.al</a:t>
            </a:r>
            <a:r>
              <a:rPr lang="en-US" sz="1400" dirty="0"/>
              <a:t>., 2016</a:t>
            </a:r>
            <a:r>
              <a:rPr lang="en-US" sz="1400" baseline="30000" dirty="0"/>
              <a:t> [1]</a:t>
            </a:r>
            <a:endParaRPr lang="en-US" sz="1400" dirty="0"/>
          </a:p>
          <a:p>
            <a:endParaRPr lang="en-US" sz="1400" dirty="0"/>
          </a:p>
          <a:p>
            <a:r>
              <a:rPr lang="en-US" sz="1400" b="1" dirty="0"/>
              <a:t>Main Question here:</a:t>
            </a:r>
          </a:p>
          <a:p>
            <a:r>
              <a:rPr lang="en-US" sz="1400" dirty="0"/>
              <a:t>How does relative humidity changes relative to the air pollutants concentration?</a:t>
            </a:r>
          </a:p>
          <a:p>
            <a:r>
              <a:rPr lang="en-US" sz="1400" dirty="0"/>
              <a:t>Does the regressor estimator model bag perform better when we have a larger dataset, more complex features, </a:t>
            </a:r>
            <a:r>
              <a:rPr lang="en-US" sz="1400" dirty="0" err="1"/>
              <a:t>i.e</a:t>
            </a:r>
            <a:r>
              <a:rPr lang="en-US" sz="1400" dirty="0"/>
              <a:t>, big data (a.k.a. is the model scalable)?</a:t>
            </a:r>
          </a:p>
          <a:p>
            <a:r>
              <a:rPr lang="en-US" sz="1400" dirty="0"/>
              <a:t>Do simpler regression modules perform well/ robust for small amount of data (why, i.e. variance/bias)? Does it generalizes &amp; scale generally well into the big-data domain?</a:t>
            </a:r>
          </a:p>
          <a:p>
            <a:endParaRPr lang="en-US" sz="1400" dirty="0"/>
          </a:p>
          <a:p>
            <a:r>
              <a:rPr lang="en-US" sz="1050" baseline="30000" dirty="0"/>
              <a:t> [1]</a:t>
            </a:r>
            <a:r>
              <a:rPr lang="en-US" sz="1000" dirty="0"/>
              <a:t>Esposito, Elena &amp; De Vito, </a:t>
            </a:r>
            <a:r>
              <a:rPr lang="en-US" sz="1000" dirty="0" err="1"/>
              <a:t>Saverio</a:t>
            </a:r>
            <a:r>
              <a:rPr lang="en-US" sz="1000" dirty="0"/>
              <a:t> &amp; </a:t>
            </a:r>
            <a:r>
              <a:rPr lang="en-US" sz="1000" dirty="0" err="1"/>
              <a:t>Salvato</a:t>
            </a:r>
            <a:r>
              <a:rPr lang="en-US" sz="1000" dirty="0"/>
              <a:t>, Maria &amp; Bright, Vivien &amp; Jones, R.L. &amp; Popoola, Olalekan. (2016). Dynamic Neural Network Architectures for on field stochastic calibration of indicative low cost air quality sensing systems. Sensors and Actuators B: Chemical. 231. 10.1016/j.snb.2016.03.038.</a:t>
            </a:r>
          </a:p>
          <a:p>
            <a:endParaRPr lang="en-US" sz="1400" dirty="0"/>
          </a:p>
          <a:p>
            <a:r>
              <a:rPr lang="en-US" sz="1400" dirty="0"/>
              <a:t> </a:t>
            </a:r>
          </a:p>
        </p:txBody>
      </p:sp>
    </p:spTree>
    <p:extLst>
      <p:ext uri="{BB962C8B-B14F-4D97-AF65-F5344CB8AC3E}">
        <p14:creationId xmlns:p14="http://schemas.microsoft.com/office/powerpoint/2010/main" val="4201828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Segoe UI" panose="020B0502040204020203" pitchFamily="34" charset="0"/>
                <a:cs typeface="Segoe UI" panose="020B0502040204020203" pitchFamily="34" charset="0"/>
              </a:rPr>
              <a:t>Smart Objective</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a:xfrm>
            <a:off x="8738143" y="394386"/>
            <a:ext cx="3335486" cy="184666"/>
          </a:xfrm>
        </p:spPr>
        <p:txBody>
          <a:bodyPr/>
          <a:lstStyle/>
          <a:p>
            <a:r>
              <a:rPr lang="en-US" dirty="0">
                <a:latin typeface="Segoe UI" panose="020B0502040204020203" pitchFamily="34" charset="0"/>
                <a:cs typeface="Segoe UI" panose="020B0502040204020203"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a:t>
            </a:r>
          </a:p>
        </p:txBody>
      </p:sp>
      <p:sp>
        <p:nvSpPr>
          <p:cNvPr id="9" name="Rectangle 8">
            <a:extLst>
              <a:ext uri="{FF2B5EF4-FFF2-40B4-BE49-F238E27FC236}">
                <a16:creationId xmlns:a16="http://schemas.microsoft.com/office/drawing/2014/main" id="{42EC2FDF-C1FE-464E-ABC8-4D17CDC4ABF9}"/>
              </a:ext>
            </a:extLst>
          </p:cNvPr>
          <p:cNvSpPr/>
          <p:nvPr/>
        </p:nvSpPr>
        <p:spPr>
          <a:xfrm>
            <a:off x="1019228" y="1701881"/>
            <a:ext cx="10421737" cy="3416320"/>
          </a:xfrm>
          <a:prstGeom prst="rect">
            <a:avLst/>
          </a:prstGeom>
        </p:spPr>
        <p:txBody>
          <a:bodyPr wrap="square">
            <a:spAutoFit/>
          </a:bodyPr>
          <a:lstStyle/>
          <a:p>
            <a:r>
              <a:rPr lang="en-US" sz="3600" b="0" dirty="0">
                <a:solidFill>
                  <a:schemeClr val="tx1">
                    <a:lumMod val="75000"/>
                    <a:lumOff val="25000"/>
                  </a:schemeClr>
                </a:solidFill>
                <a:latin typeface="Segoe UI" panose="020B0502040204020203" pitchFamily="34" charset="0"/>
                <a:cs typeface="Segoe UI" panose="020B0502040204020203" pitchFamily="34" charset="0"/>
              </a:rPr>
              <a:t>We will </a:t>
            </a:r>
            <a:r>
              <a:rPr lang="en-US" sz="3600" b="1" dirty="0">
                <a:solidFill>
                  <a:schemeClr val="tx1">
                    <a:lumMod val="75000"/>
                    <a:lumOff val="25000"/>
                  </a:schemeClr>
                </a:solidFill>
                <a:latin typeface="Segoe UI" panose="020B0502040204020203" pitchFamily="34" charset="0"/>
                <a:cs typeface="Segoe UI" panose="020B0502040204020203" pitchFamily="34" charset="0"/>
              </a:rPr>
              <a:t>predict the Relative Humidity </a:t>
            </a:r>
            <a:r>
              <a:rPr lang="en-US" sz="3600" b="0" dirty="0">
                <a:solidFill>
                  <a:schemeClr val="tx1">
                    <a:lumMod val="75000"/>
                    <a:lumOff val="25000"/>
                  </a:schemeClr>
                </a:solidFill>
                <a:latin typeface="Segoe UI" panose="020B0502040204020203" pitchFamily="34" charset="0"/>
                <a:cs typeface="Segoe UI" panose="020B0502040204020203" pitchFamily="34" charset="0"/>
              </a:rPr>
              <a:t>of a given point of time based on the all other attributes affecting the change in RH from the UCI AQ dataset, improving Naïve linear regression baseline performance by 20% using ensemble models.</a:t>
            </a:r>
            <a:endParaRPr lang="en-US" sz="3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F06ACFFD-5953-4D68-A3EF-1D64BEB74756}"/>
              </a:ext>
            </a:extLst>
          </p:cNvPr>
          <p:cNvSpPr/>
          <p:nvPr/>
        </p:nvSpPr>
        <p:spPr>
          <a:xfrm>
            <a:off x="1019228" y="6208561"/>
            <a:ext cx="9386657" cy="253916"/>
          </a:xfrm>
          <a:prstGeom prst="rect">
            <a:avLst/>
          </a:prstGeom>
        </p:spPr>
        <p:txBody>
          <a:bodyPr wrap="square">
            <a:spAutoFit/>
          </a:bodyPr>
          <a:lstStyle/>
          <a:p>
            <a:r>
              <a:rPr lang="en-US" sz="1050" b="0" dirty="0">
                <a:latin typeface="Arial" panose="020B0604020202020204" pitchFamily="34" charset="0"/>
                <a:cs typeface="Arial" panose="020B0604020202020204" pitchFamily="34" charset="0"/>
              </a:rPr>
              <a:t>Also note that perhaps more than one machine learning model is required if results from a single model on all Relative Humidity is not effective.</a:t>
            </a:r>
          </a:p>
        </p:txBody>
      </p:sp>
    </p:spTree>
    <p:extLst>
      <p:ext uri="{BB962C8B-B14F-4D97-AF65-F5344CB8AC3E}">
        <p14:creationId xmlns:p14="http://schemas.microsoft.com/office/powerpoint/2010/main" val="3254344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B5D8-66F9-D34B-D725-585F6117199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C9CA5EB-C245-9B44-43A9-3D4A0A23716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13C4CE9-D573-DC3C-4002-03BDDF5CA07D}"/>
              </a:ext>
            </a:extLst>
          </p:cNvPr>
          <p:cNvSpPr>
            <a:spLocks noGrp="1"/>
          </p:cNvSpPr>
          <p:nvPr>
            <p:ph type="body" sz="quarter" idx="11"/>
          </p:nvPr>
        </p:nvSpPr>
        <p:spPr/>
        <p:txBody>
          <a:bodyPr/>
          <a:lstStyle/>
          <a:p>
            <a:endParaRPr lang="en-US"/>
          </a:p>
        </p:txBody>
      </p:sp>
      <p:pic>
        <p:nvPicPr>
          <p:cNvPr id="6" name="Picture 5" descr="Graphical user interface&#10;&#10;Description automatically generated with medium confidence">
            <a:extLst>
              <a:ext uri="{FF2B5EF4-FFF2-40B4-BE49-F238E27FC236}">
                <a16:creationId xmlns:a16="http://schemas.microsoft.com/office/drawing/2014/main" id="{8542C466-1407-D67C-20A4-35409AF9C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70394"/>
            <a:ext cx="9220200" cy="5117211"/>
          </a:xfrm>
          <a:prstGeom prst="rect">
            <a:avLst/>
          </a:prstGeom>
        </p:spPr>
      </p:pic>
      <p:sp>
        <p:nvSpPr>
          <p:cNvPr id="7" name="Text Placeholder 3">
            <a:extLst>
              <a:ext uri="{FF2B5EF4-FFF2-40B4-BE49-F238E27FC236}">
                <a16:creationId xmlns:a16="http://schemas.microsoft.com/office/drawing/2014/main" id="{B438CED6-0726-3F84-90A6-4D2703950730}"/>
              </a:ext>
            </a:extLst>
          </p:cNvPr>
          <p:cNvSpPr txBox="1">
            <a:spLocks/>
          </p:cNvSpPr>
          <p:nvPr/>
        </p:nvSpPr>
        <p:spPr>
          <a:xfrm>
            <a:off x="83820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8" name="Text Placeholder 4">
            <a:extLst>
              <a:ext uri="{FF2B5EF4-FFF2-40B4-BE49-F238E27FC236}">
                <a16:creationId xmlns:a16="http://schemas.microsoft.com/office/drawing/2014/main" id="{9847ABAA-549C-463F-92B7-B7EBB62B8700}"/>
              </a:ext>
            </a:extLst>
          </p:cNvPr>
          <p:cNvSpPr txBox="1">
            <a:spLocks/>
          </p:cNvSpPr>
          <p:nvPr/>
        </p:nvSpPr>
        <p:spPr>
          <a:xfrm>
            <a:off x="83820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UCI Air Quality Study </a:t>
            </a:r>
            <a:endParaRPr lang="en-US" dirty="0"/>
          </a:p>
        </p:txBody>
      </p:sp>
    </p:spTree>
    <p:extLst>
      <p:ext uri="{BB962C8B-B14F-4D97-AF65-F5344CB8AC3E}">
        <p14:creationId xmlns:p14="http://schemas.microsoft.com/office/powerpoint/2010/main" val="968590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8684" y="76200"/>
            <a:ext cx="11653316" cy="1202481"/>
          </a:xfrm>
          <a:prstGeom prst="rect">
            <a:avLst/>
          </a:prstGeom>
        </p:spPr>
        <p:txBody>
          <a:bodyPr vert="horz" wrap="square" lIns="0" tIns="200252" rIns="0" bIns="0" rtlCol="0">
            <a:spAutoFit/>
          </a:bodyPr>
          <a:lstStyle/>
          <a:p>
            <a:pPr marL="12700" marR="5080">
              <a:lnSpc>
                <a:spcPts val="3890"/>
              </a:lnSpc>
              <a:spcBef>
                <a:spcPts val="585"/>
              </a:spcBef>
            </a:pPr>
            <a:r>
              <a:rPr dirty="0"/>
              <a:t>Our</a:t>
            </a:r>
            <a:r>
              <a:rPr spc="-35" dirty="0"/>
              <a:t> </a:t>
            </a:r>
            <a:r>
              <a:rPr dirty="0"/>
              <a:t>analysis</a:t>
            </a:r>
            <a:r>
              <a:rPr spc="-20" dirty="0"/>
              <a:t> </a:t>
            </a:r>
            <a:r>
              <a:rPr dirty="0"/>
              <a:t>focuses</a:t>
            </a:r>
            <a:r>
              <a:rPr spc="-25" dirty="0"/>
              <a:t> </a:t>
            </a:r>
            <a:r>
              <a:rPr dirty="0"/>
              <a:t>on</a:t>
            </a:r>
            <a:r>
              <a:rPr lang="en-US" spc="-25" dirty="0"/>
              <a:t> all 5</a:t>
            </a:r>
            <a:r>
              <a:rPr spc="-20" dirty="0"/>
              <a:t> </a:t>
            </a:r>
            <a:r>
              <a:rPr dirty="0"/>
              <a:t>measures</a:t>
            </a:r>
            <a:r>
              <a:rPr spc="-25" dirty="0"/>
              <a:t> </a:t>
            </a:r>
            <a:r>
              <a:rPr dirty="0"/>
              <a:t>and</a:t>
            </a:r>
            <a:r>
              <a:rPr spc="-30" dirty="0"/>
              <a:t> </a:t>
            </a:r>
            <a:r>
              <a:rPr lang="en-US" spc="-30" dirty="0"/>
              <a:t>13</a:t>
            </a:r>
            <a:r>
              <a:rPr spc="-15" dirty="0"/>
              <a:t> </a:t>
            </a:r>
            <a:r>
              <a:rPr spc="-10" dirty="0"/>
              <a:t>dimensions </a:t>
            </a:r>
            <a:r>
              <a:rPr dirty="0"/>
              <a:t>derived</a:t>
            </a:r>
            <a:r>
              <a:rPr spc="-50" dirty="0"/>
              <a:t> </a:t>
            </a:r>
            <a:r>
              <a:rPr dirty="0"/>
              <a:t>from</a:t>
            </a:r>
            <a:r>
              <a:rPr lang="en-US" spc="-15" dirty="0"/>
              <a:t> UCI AQ </a:t>
            </a:r>
            <a:r>
              <a:rPr lang="en-US" spc="-15" dirty="0" err="1"/>
              <a:t>df</a:t>
            </a:r>
            <a:r>
              <a:rPr lang="en-US" spc="-15" dirty="0"/>
              <a:t>, </a:t>
            </a:r>
            <a:r>
              <a:rPr dirty="0"/>
              <a:t>combined</a:t>
            </a:r>
            <a:r>
              <a:rPr spc="-25" dirty="0"/>
              <a:t> </a:t>
            </a:r>
            <a:r>
              <a:rPr dirty="0"/>
              <a:t>with</a:t>
            </a:r>
            <a:r>
              <a:rPr spc="-15" dirty="0"/>
              <a:t> </a:t>
            </a:r>
            <a:r>
              <a:rPr dirty="0"/>
              <a:t>3</a:t>
            </a:r>
            <a:r>
              <a:rPr spc="-25" dirty="0"/>
              <a:t> </a:t>
            </a:r>
            <a:r>
              <a:rPr dirty="0"/>
              <a:t>exogenous</a:t>
            </a:r>
            <a:r>
              <a:rPr spc="-40" dirty="0"/>
              <a:t> </a:t>
            </a:r>
            <a:r>
              <a:rPr spc="-10" dirty="0"/>
              <a:t>factors</a:t>
            </a:r>
          </a:p>
        </p:txBody>
      </p:sp>
      <p:sp>
        <p:nvSpPr>
          <p:cNvPr id="3" name="object 3"/>
          <p:cNvSpPr/>
          <p:nvPr/>
        </p:nvSpPr>
        <p:spPr>
          <a:xfrm>
            <a:off x="571880" y="2599563"/>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DCDCDC"/>
          </a:solidFill>
        </p:spPr>
        <p:txBody>
          <a:bodyPr wrap="square" lIns="0" tIns="0" rIns="0" bIns="0" rtlCol="0"/>
          <a:lstStyle/>
          <a:p>
            <a:endParaRPr/>
          </a:p>
        </p:txBody>
      </p:sp>
      <p:sp>
        <p:nvSpPr>
          <p:cNvPr id="4" name="object 4"/>
          <p:cNvSpPr txBox="1"/>
          <p:nvPr/>
        </p:nvSpPr>
        <p:spPr>
          <a:xfrm>
            <a:off x="762567" y="2816692"/>
            <a:ext cx="1000125" cy="227626"/>
          </a:xfrm>
          <a:prstGeom prst="rect">
            <a:avLst/>
          </a:prstGeom>
        </p:spPr>
        <p:txBody>
          <a:bodyPr vert="horz" wrap="square" lIns="0" tIns="12065" rIns="0" bIns="0" rtlCol="0">
            <a:spAutoFit/>
          </a:bodyPr>
          <a:lstStyle/>
          <a:p>
            <a:pPr marL="12700">
              <a:lnSpc>
                <a:spcPct val="100000"/>
              </a:lnSpc>
              <a:spcBef>
                <a:spcPts val="95"/>
              </a:spcBef>
            </a:pPr>
            <a:r>
              <a:rPr lang="en-US" sz="1400" dirty="0">
                <a:solidFill>
                  <a:srgbClr val="2C2C2C"/>
                </a:solidFill>
                <a:latin typeface="Segoe UI"/>
                <a:cs typeface="Segoe UI"/>
              </a:rPr>
              <a:t>9</a:t>
            </a:r>
            <a:r>
              <a:rPr sz="1400" dirty="0">
                <a:solidFill>
                  <a:srgbClr val="2C2C2C"/>
                </a:solidFill>
                <a:latin typeface="Segoe UI"/>
                <a:cs typeface="Segoe UI"/>
              </a:rPr>
              <a:t>,</a:t>
            </a:r>
            <a:r>
              <a:rPr lang="en-US" sz="1400" dirty="0">
                <a:solidFill>
                  <a:srgbClr val="2C2C2C"/>
                </a:solidFill>
                <a:latin typeface="Segoe UI"/>
                <a:cs typeface="Segoe UI"/>
              </a:rPr>
              <a:t>357</a:t>
            </a:r>
            <a:r>
              <a:rPr sz="1400" spc="-55" dirty="0">
                <a:solidFill>
                  <a:srgbClr val="2C2C2C"/>
                </a:solidFill>
                <a:latin typeface="Segoe UI"/>
                <a:cs typeface="Segoe UI"/>
              </a:rPr>
              <a:t> </a:t>
            </a:r>
            <a:r>
              <a:rPr sz="1400" spc="-20" dirty="0">
                <a:solidFill>
                  <a:srgbClr val="2C2C2C"/>
                </a:solidFill>
                <a:latin typeface="Segoe UI"/>
                <a:cs typeface="Segoe UI"/>
              </a:rPr>
              <a:t>Rows</a:t>
            </a:r>
            <a:endParaRPr sz="1400" dirty="0">
              <a:latin typeface="Segoe UI"/>
              <a:cs typeface="Segoe UI"/>
            </a:endParaRPr>
          </a:p>
        </p:txBody>
      </p:sp>
      <p:sp>
        <p:nvSpPr>
          <p:cNvPr id="5" name="object 5"/>
          <p:cNvSpPr/>
          <p:nvPr/>
        </p:nvSpPr>
        <p:spPr>
          <a:xfrm>
            <a:off x="566547" y="3427857"/>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4D4D8B"/>
          </a:solidFill>
        </p:spPr>
        <p:txBody>
          <a:bodyPr wrap="square" lIns="0" tIns="0" rIns="0" bIns="0" rtlCol="0"/>
          <a:lstStyle/>
          <a:p>
            <a:endParaRPr/>
          </a:p>
        </p:txBody>
      </p:sp>
      <p:sp>
        <p:nvSpPr>
          <p:cNvPr id="6" name="object 6"/>
          <p:cNvSpPr txBox="1"/>
          <p:nvPr/>
        </p:nvSpPr>
        <p:spPr>
          <a:xfrm>
            <a:off x="781660" y="3644865"/>
            <a:ext cx="952500" cy="227626"/>
          </a:xfrm>
          <a:prstGeom prst="rect">
            <a:avLst/>
          </a:prstGeom>
        </p:spPr>
        <p:txBody>
          <a:bodyPr vert="horz" wrap="square" lIns="0" tIns="12065" rIns="0" bIns="0" rtlCol="0">
            <a:spAutoFit/>
          </a:bodyPr>
          <a:lstStyle/>
          <a:p>
            <a:pPr marL="12700">
              <a:lnSpc>
                <a:spcPct val="100000"/>
              </a:lnSpc>
              <a:spcBef>
                <a:spcPts val="95"/>
              </a:spcBef>
            </a:pPr>
            <a:r>
              <a:rPr lang="en-US" sz="1400" spc="-25" dirty="0">
                <a:solidFill>
                  <a:srgbClr val="FFFFFF"/>
                </a:solidFill>
                <a:latin typeface="Segoe UI"/>
                <a:cs typeface="Segoe UI"/>
              </a:rPr>
              <a:t>15</a:t>
            </a:r>
            <a:r>
              <a:rPr sz="1400" spc="-25" dirty="0">
                <a:solidFill>
                  <a:srgbClr val="FFFFFF"/>
                </a:solidFill>
                <a:latin typeface="Segoe UI"/>
                <a:cs typeface="Segoe UI"/>
              </a:rPr>
              <a:t> </a:t>
            </a:r>
            <a:r>
              <a:rPr sz="1400" spc="-10" dirty="0">
                <a:solidFill>
                  <a:srgbClr val="FFFFFF"/>
                </a:solidFill>
                <a:latin typeface="Segoe UI"/>
                <a:cs typeface="Segoe UI"/>
              </a:rPr>
              <a:t>Columns</a:t>
            </a:r>
            <a:endParaRPr sz="1400" dirty="0">
              <a:latin typeface="Segoe UI"/>
              <a:cs typeface="Segoe UI"/>
            </a:endParaRPr>
          </a:p>
        </p:txBody>
      </p:sp>
      <p:grpSp>
        <p:nvGrpSpPr>
          <p:cNvPr id="7" name="object 7"/>
          <p:cNvGrpSpPr/>
          <p:nvPr/>
        </p:nvGrpSpPr>
        <p:grpSpPr>
          <a:xfrm>
            <a:off x="1942391" y="1554607"/>
            <a:ext cx="1962150" cy="2225040"/>
            <a:chOff x="1942391" y="1554607"/>
            <a:chExt cx="1962150" cy="2225040"/>
          </a:xfrm>
        </p:grpSpPr>
        <p:sp>
          <p:nvSpPr>
            <p:cNvPr id="8" name="object 8"/>
            <p:cNvSpPr/>
            <p:nvPr/>
          </p:nvSpPr>
          <p:spPr>
            <a:xfrm>
              <a:off x="1948741" y="1905853"/>
              <a:ext cx="566420" cy="1867535"/>
            </a:xfrm>
            <a:custGeom>
              <a:avLst/>
              <a:gdLst/>
              <a:ahLst/>
              <a:cxnLst/>
              <a:rect l="l" t="t" r="r" b="b"/>
              <a:pathLst>
                <a:path w="566419" h="1867535">
                  <a:moveTo>
                    <a:pt x="0" y="1867281"/>
                  </a:moveTo>
                  <a:lnTo>
                    <a:pt x="566166" y="0"/>
                  </a:lnTo>
                </a:path>
              </a:pathLst>
            </a:custGeom>
            <a:ln w="12699">
              <a:solidFill>
                <a:srgbClr val="686891"/>
              </a:solidFill>
            </a:ln>
          </p:spPr>
          <p:txBody>
            <a:bodyPr wrap="square" lIns="0" tIns="0" rIns="0" bIns="0" rtlCol="0"/>
            <a:lstStyle/>
            <a:p>
              <a:endParaRPr/>
            </a:p>
          </p:txBody>
        </p:sp>
        <p:sp>
          <p:nvSpPr>
            <p:cNvPr id="9" name="object 9"/>
            <p:cNvSpPr/>
            <p:nvPr/>
          </p:nvSpPr>
          <p:spPr>
            <a:xfrm>
              <a:off x="2514980" y="1560957"/>
              <a:ext cx="1383030" cy="691515"/>
            </a:xfrm>
            <a:custGeom>
              <a:avLst/>
              <a:gdLst/>
              <a:ahLst/>
              <a:cxnLst/>
              <a:rect l="l" t="t" r="r" b="b"/>
              <a:pathLst>
                <a:path w="1383029" h="691514">
                  <a:moveTo>
                    <a:pt x="1313916" y="0"/>
                  </a:moveTo>
                  <a:lnTo>
                    <a:pt x="69113" y="0"/>
                  </a:lnTo>
                  <a:lnTo>
                    <a:pt x="42208" y="5430"/>
                  </a:lnTo>
                  <a:lnTo>
                    <a:pt x="20240" y="20240"/>
                  </a:lnTo>
                  <a:lnTo>
                    <a:pt x="5430" y="42208"/>
                  </a:lnTo>
                  <a:lnTo>
                    <a:pt x="0" y="69113"/>
                  </a:lnTo>
                  <a:lnTo>
                    <a:pt x="0" y="622020"/>
                  </a:lnTo>
                  <a:lnTo>
                    <a:pt x="5430" y="648925"/>
                  </a:lnTo>
                  <a:lnTo>
                    <a:pt x="20240" y="670893"/>
                  </a:lnTo>
                  <a:lnTo>
                    <a:pt x="42208" y="685703"/>
                  </a:lnTo>
                  <a:lnTo>
                    <a:pt x="69113" y="691134"/>
                  </a:lnTo>
                  <a:lnTo>
                    <a:pt x="1313916" y="691134"/>
                  </a:lnTo>
                  <a:lnTo>
                    <a:pt x="1340821" y="685703"/>
                  </a:lnTo>
                  <a:lnTo>
                    <a:pt x="1362789" y="670893"/>
                  </a:lnTo>
                  <a:lnTo>
                    <a:pt x="1377599" y="648925"/>
                  </a:lnTo>
                  <a:lnTo>
                    <a:pt x="1383030" y="622020"/>
                  </a:lnTo>
                  <a:lnTo>
                    <a:pt x="1383030" y="69113"/>
                  </a:lnTo>
                  <a:lnTo>
                    <a:pt x="1377599" y="42208"/>
                  </a:lnTo>
                  <a:lnTo>
                    <a:pt x="1362789" y="20240"/>
                  </a:lnTo>
                  <a:lnTo>
                    <a:pt x="1340821" y="5430"/>
                  </a:lnTo>
                  <a:lnTo>
                    <a:pt x="1313916" y="0"/>
                  </a:lnTo>
                  <a:close/>
                </a:path>
              </a:pathLst>
            </a:custGeom>
            <a:solidFill>
              <a:srgbClr val="585858"/>
            </a:solidFill>
          </p:spPr>
          <p:txBody>
            <a:bodyPr wrap="square" lIns="0" tIns="0" rIns="0" bIns="0" rtlCol="0"/>
            <a:lstStyle/>
            <a:p>
              <a:endParaRPr/>
            </a:p>
          </p:txBody>
        </p:sp>
        <p:sp>
          <p:nvSpPr>
            <p:cNvPr id="10" name="object 10"/>
            <p:cNvSpPr/>
            <p:nvPr/>
          </p:nvSpPr>
          <p:spPr>
            <a:xfrm>
              <a:off x="2514980" y="1560957"/>
              <a:ext cx="1383030" cy="691515"/>
            </a:xfrm>
            <a:custGeom>
              <a:avLst/>
              <a:gdLst/>
              <a:ahLst/>
              <a:cxnLst/>
              <a:rect l="l" t="t" r="r" b="b"/>
              <a:pathLst>
                <a:path w="1383029" h="691514">
                  <a:moveTo>
                    <a:pt x="0" y="69113"/>
                  </a:moveTo>
                  <a:lnTo>
                    <a:pt x="5430" y="42208"/>
                  </a:lnTo>
                  <a:lnTo>
                    <a:pt x="20240" y="20240"/>
                  </a:lnTo>
                  <a:lnTo>
                    <a:pt x="42208" y="5430"/>
                  </a:lnTo>
                  <a:lnTo>
                    <a:pt x="69113" y="0"/>
                  </a:lnTo>
                  <a:lnTo>
                    <a:pt x="1313916" y="0"/>
                  </a:lnTo>
                  <a:lnTo>
                    <a:pt x="1340821" y="5430"/>
                  </a:lnTo>
                  <a:lnTo>
                    <a:pt x="1362789" y="20240"/>
                  </a:lnTo>
                  <a:lnTo>
                    <a:pt x="1377599" y="42208"/>
                  </a:lnTo>
                  <a:lnTo>
                    <a:pt x="1383030" y="69113"/>
                  </a:lnTo>
                  <a:lnTo>
                    <a:pt x="1383030" y="622020"/>
                  </a:lnTo>
                  <a:lnTo>
                    <a:pt x="1377599" y="648925"/>
                  </a:lnTo>
                  <a:lnTo>
                    <a:pt x="1362789" y="670893"/>
                  </a:lnTo>
                  <a:lnTo>
                    <a:pt x="1340821" y="685703"/>
                  </a:lnTo>
                  <a:lnTo>
                    <a:pt x="1313916" y="691134"/>
                  </a:lnTo>
                  <a:lnTo>
                    <a:pt x="69113" y="691134"/>
                  </a:lnTo>
                  <a:lnTo>
                    <a:pt x="42208" y="685703"/>
                  </a:lnTo>
                  <a:lnTo>
                    <a:pt x="20240" y="670893"/>
                  </a:lnTo>
                  <a:lnTo>
                    <a:pt x="5430" y="648925"/>
                  </a:lnTo>
                  <a:lnTo>
                    <a:pt x="0" y="622020"/>
                  </a:lnTo>
                  <a:lnTo>
                    <a:pt x="0" y="69113"/>
                  </a:lnTo>
                  <a:close/>
                </a:path>
              </a:pathLst>
            </a:custGeom>
            <a:ln w="12700">
              <a:solidFill>
                <a:srgbClr val="FFFFFF"/>
              </a:solidFill>
            </a:ln>
          </p:spPr>
          <p:txBody>
            <a:bodyPr wrap="square" lIns="0" tIns="0" rIns="0" bIns="0" rtlCol="0"/>
            <a:lstStyle/>
            <a:p>
              <a:endParaRPr/>
            </a:p>
          </p:txBody>
        </p:sp>
      </p:grpSp>
      <p:sp>
        <p:nvSpPr>
          <p:cNvPr id="11" name="object 11"/>
          <p:cNvSpPr txBox="1"/>
          <p:nvPr/>
        </p:nvSpPr>
        <p:spPr>
          <a:xfrm>
            <a:off x="2532738" y="1728006"/>
            <a:ext cx="1434763" cy="332783"/>
          </a:xfrm>
          <a:prstGeom prst="rect">
            <a:avLst/>
          </a:prstGeom>
        </p:spPr>
        <p:txBody>
          <a:bodyPr vert="horz" wrap="square" lIns="0" tIns="12065" rIns="0" bIns="0" rtlCol="0">
            <a:spAutoFit/>
          </a:bodyPr>
          <a:lstStyle/>
          <a:p>
            <a:pPr marL="224154" marR="5080" indent="-212090">
              <a:lnSpc>
                <a:spcPct val="100000"/>
              </a:lnSpc>
              <a:spcBef>
                <a:spcPts val="95"/>
              </a:spcBef>
            </a:pPr>
            <a:r>
              <a:rPr lang="en-US" sz="1000" spc="-10" dirty="0">
                <a:solidFill>
                  <a:srgbClr val="FFFFFF"/>
                </a:solidFill>
                <a:latin typeface="Segoe UI"/>
                <a:cs typeface="Segoe UI"/>
              </a:rPr>
              <a:t>1</a:t>
            </a:r>
            <a:r>
              <a:rPr sz="1000" spc="-10" dirty="0">
                <a:solidFill>
                  <a:srgbClr val="FFFFFF"/>
                </a:solidFill>
                <a:latin typeface="Segoe UI"/>
                <a:cs typeface="Segoe UI"/>
              </a:rPr>
              <a:t> Meaningless Variables</a:t>
            </a:r>
            <a:endParaRPr lang="en-US" sz="1000" spc="-10" dirty="0">
              <a:solidFill>
                <a:srgbClr val="FFFFFF"/>
              </a:solidFill>
              <a:latin typeface="Segoe UI"/>
              <a:cs typeface="Segoe UI"/>
            </a:endParaRPr>
          </a:p>
          <a:p>
            <a:pPr marL="224154" marR="5080" indent="-212090">
              <a:lnSpc>
                <a:spcPct val="100000"/>
              </a:lnSpc>
              <a:spcBef>
                <a:spcPts val="95"/>
              </a:spcBef>
            </a:pPr>
            <a:r>
              <a:rPr lang="en-AU" sz="1000" dirty="0">
                <a:solidFill>
                  <a:schemeClr val="bg1"/>
                </a:solidFill>
                <a:latin typeface="Segoe UI"/>
                <a:cs typeface="Segoe UI"/>
              </a:rPr>
              <a:t>NMHC_GT </a:t>
            </a:r>
            <a:r>
              <a:rPr lang="en-AU" sz="1000" dirty="0">
                <a:solidFill>
                  <a:schemeClr val="bg1"/>
                </a:solidFill>
              </a:rPr>
              <a:t>90.23% </a:t>
            </a:r>
            <a:r>
              <a:rPr lang="en-AU" sz="1000" dirty="0" err="1">
                <a:solidFill>
                  <a:schemeClr val="bg1"/>
                </a:solidFill>
              </a:rPr>
              <a:t>NaN</a:t>
            </a:r>
            <a:endParaRPr sz="1000" dirty="0">
              <a:solidFill>
                <a:schemeClr val="bg1"/>
              </a:solidFill>
              <a:latin typeface="Segoe UI"/>
              <a:cs typeface="Segoe UI"/>
            </a:endParaRPr>
          </a:p>
        </p:txBody>
      </p:sp>
      <p:grpSp>
        <p:nvGrpSpPr>
          <p:cNvPr id="12" name="object 12"/>
          <p:cNvGrpSpPr/>
          <p:nvPr/>
        </p:nvGrpSpPr>
        <p:grpSpPr>
          <a:xfrm>
            <a:off x="1942390" y="2527680"/>
            <a:ext cx="1948814" cy="1252220"/>
            <a:chOff x="1942390" y="2527680"/>
            <a:chExt cx="1948814" cy="1252220"/>
          </a:xfrm>
        </p:grpSpPr>
        <p:sp>
          <p:nvSpPr>
            <p:cNvPr id="13" name="object 13"/>
            <p:cNvSpPr/>
            <p:nvPr/>
          </p:nvSpPr>
          <p:spPr>
            <a:xfrm>
              <a:off x="1948740" y="2878877"/>
              <a:ext cx="553085" cy="894715"/>
            </a:xfrm>
            <a:custGeom>
              <a:avLst/>
              <a:gdLst/>
              <a:ahLst/>
              <a:cxnLst/>
              <a:rect l="l" t="t" r="r" b="b"/>
              <a:pathLst>
                <a:path w="553085" h="894714">
                  <a:moveTo>
                    <a:pt x="0" y="894257"/>
                  </a:moveTo>
                  <a:lnTo>
                    <a:pt x="552970" y="0"/>
                  </a:lnTo>
                </a:path>
              </a:pathLst>
            </a:custGeom>
            <a:ln w="12700">
              <a:solidFill>
                <a:srgbClr val="686891"/>
              </a:solidFill>
            </a:ln>
          </p:spPr>
          <p:txBody>
            <a:bodyPr wrap="square" lIns="0" tIns="0" rIns="0" bIns="0" rtlCol="0"/>
            <a:lstStyle/>
            <a:p>
              <a:endParaRPr/>
            </a:p>
          </p:txBody>
        </p:sp>
        <p:sp>
          <p:nvSpPr>
            <p:cNvPr id="14" name="object 14"/>
            <p:cNvSpPr/>
            <p:nvPr/>
          </p:nvSpPr>
          <p:spPr>
            <a:xfrm>
              <a:off x="2502027" y="2534030"/>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15" name="object 15"/>
            <p:cNvSpPr/>
            <p:nvPr/>
          </p:nvSpPr>
          <p:spPr>
            <a:xfrm>
              <a:off x="2502027" y="253403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16" name="object 16"/>
          <p:cNvSpPr txBox="1"/>
          <p:nvPr/>
        </p:nvSpPr>
        <p:spPr>
          <a:xfrm>
            <a:off x="2611893" y="2644186"/>
            <a:ext cx="1235125" cy="443070"/>
          </a:xfrm>
          <a:prstGeom prst="rect">
            <a:avLst/>
          </a:prstGeom>
        </p:spPr>
        <p:txBody>
          <a:bodyPr vert="horz" wrap="square" lIns="0" tIns="12065" rIns="0" bIns="0" rtlCol="0">
            <a:spAutoFit/>
          </a:bodyPr>
          <a:lstStyle/>
          <a:p>
            <a:pPr marL="124460" marR="5080" indent="-112395">
              <a:lnSpc>
                <a:spcPct val="100000"/>
              </a:lnSpc>
              <a:spcBef>
                <a:spcPts val="95"/>
              </a:spcBef>
            </a:pPr>
            <a:r>
              <a:rPr lang="en-US" sz="1400" spc="-10" dirty="0">
                <a:solidFill>
                  <a:srgbClr val="FFFFFF"/>
                </a:solidFill>
                <a:latin typeface="Segoe UI"/>
                <a:cs typeface="Segoe UI"/>
              </a:rPr>
              <a:t>13</a:t>
            </a:r>
            <a:r>
              <a:rPr sz="1400" spc="-10" dirty="0">
                <a:solidFill>
                  <a:srgbClr val="FFFFFF"/>
                </a:solidFill>
                <a:latin typeface="Segoe UI"/>
                <a:cs typeface="Segoe UI"/>
              </a:rPr>
              <a:t> Contributing Dimensions</a:t>
            </a:r>
            <a:endParaRPr sz="1400" dirty="0">
              <a:latin typeface="Segoe UI"/>
              <a:cs typeface="Segoe UI"/>
            </a:endParaRPr>
          </a:p>
        </p:txBody>
      </p:sp>
      <p:grpSp>
        <p:nvGrpSpPr>
          <p:cNvPr id="17" name="object 17"/>
          <p:cNvGrpSpPr/>
          <p:nvPr/>
        </p:nvGrpSpPr>
        <p:grpSpPr>
          <a:xfrm>
            <a:off x="3874364" y="1371036"/>
            <a:ext cx="1945033" cy="1559743"/>
            <a:chOff x="3884128" y="1750475"/>
            <a:chExt cx="1945033" cy="1128573"/>
          </a:xfrm>
        </p:grpSpPr>
        <p:sp>
          <p:nvSpPr>
            <p:cNvPr id="18" name="object 18"/>
            <p:cNvSpPr/>
            <p:nvPr/>
          </p:nvSpPr>
          <p:spPr>
            <a:xfrm>
              <a:off x="3884128" y="1885273"/>
              <a:ext cx="553085" cy="993775"/>
            </a:xfrm>
            <a:custGeom>
              <a:avLst/>
              <a:gdLst/>
              <a:ahLst/>
              <a:cxnLst/>
              <a:rect l="l" t="t" r="r" b="b"/>
              <a:pathLst>
                <a:path w="553085" h="993775">
                  <a:moveTo>
                    <a:pt x="0" y="993609"/>
                  </a:moveTo>
                  <a:lnTo>
                    <a:pt x="552970" y="0"/>
                  </a:lnTo>
                </a:path>
              </a:pathLst>
            </a:custGeom>
            <a:ln w="12700">
              <a:solidFill>
                <a:srgbClr val="7777A6"/>
              </a:solidFill>
            </a:ln>
          </p:spPr>
          <p:txBody>
            <a:bodyPr wrap="square" lIns="0" tIns="0" rIns="0" bIns="0" rtlCol="0"/>
            <a:lstStyle/>
            <a:p>
              <a:endParaRPr/>
            </a:p>
          </p:txBody>
        </p:sp>
        <p:sp>
          <p:nvSpPr>
            <p:cNvPr id="19" name="object 19"/>
            <p:cNvSpPr/>
            <p:nvPr/>
          </p:nvSpPr>
          <p:spPr>
            <a:xfrm>
              <a:off x="4446383" y="1750475"/>
              <a:ext cx="1382396" cy="705310"/>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pPr marL="12700" marR="5080" indent="179705" algn="l">
                <a:lnSpc>
                  <a:spcPct val="110700"/>
                </a:lnSpc>
                <a:spcBef>
                  <a:spcPts val="100"/>
                </a:spcBef>
              </a:pPr>
              <a:endParaRPr lang="en-US" sz="1050" dirty="0">
                <a:solidFill>
                  <a:schemeClr val="bg1"/>
                </a:solidFill>
                <a:latin typeface="Segoe UI"/>
                <a:cs typeface="Segoe UI"/>
              </a:endParaRPr>
            </a:p>
            <a:p>
              <a:pPr marL="12700" marR="5080" indent="179705" algn="l">
                <a:lnSpc>
                  <a:spcPct val="110700"/>
                </a:lnSpc>
                <a:spcBef>
                  <a:spcPts val="100"/>
                </a:spcBef>
              </a:pPr>
              <a:r>
                <a:rPr lang="en-US" sz="1050" dirty="0">
                  <a:solidFill>
                    <a:schemeClr val="bg1"/>
                  </a:solidFill>
                  <a:latin typeface="Segoe UI"/>
                  <a:cs typeface="Segoe UI"/>
                </a:rPr>
                <a:t>Y-M-D-HH:MM:SS </a:t>
              </a:r>
              <a:r>
                <a:rPr lang="en-US" sz="1050" b="1" dirty="0">
                  <a:solidFill>
                    <a:schemeClr val="bg1"/>
                  </a:solidFill>
                </a:rPr>
                <a:t>2004-03-10 18:00:00 </a:t>
              </a:r>
              <a:r>
                <a:rPr lang="en-AU" sz="1050" b="1" dirty="0">
                  <a:solidFill>
                    <a:schemeClr val="bg1"/>
                  </a:solidFill>
                </a:rPr>
                <a:t>2005-04-04 14:00:00</a:t>
              </a:r>
              <a:endParaRPr lang="en-US" sz="1050" dirty="0">
                <a:solidFill>
                  <a:schemeClr val="bg1"/>
                </a:solidFill>
                <a:latin typeface="Segoe UI"/>
                <a:cs typeface="Segoe UI"/>
              </a:endParaRPr>
            </a:p>
            <a:p>
              <a:endParaRPr dirty="0"/>
            </a:p>
          </p:txBody>
        </p:sp>
        <p:sp>
          <p:nvSpPr>
            <p:cNvPr id="20" name="object 20"/>
            <p:cNvSpPr/>
            <p:nvPr/>
          </p:nvSpPr>
          <p:spPr>
            <a:xfrm>
              <a:off x="4446766" y="1757372"/>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grpSp>
        <p:nvGrpSpPr>
          <p:cNvPr id="22" name="object 22"/>
          <p:cNvGrpSpPr/>
          <p:nvPr/>
        </p:nvGrpSpPr>
        <p:grpSpPr>
          <a:xfrm>
            <a:off x="3877778" y="1534033"/>
            <a:ext cx="3884295" cy="1694180"/>
            <a:chOff x="3877778" y="1534033"/>
            <a:chExt cx="3884295" cy="1694180"/>
          </a:xfrm>
        </p:grpSpPr>
        <p:sp>
          <p:nvSpPr>
            <p:cNvPr id="23" name="object 23"/>
            <p:cNvSpPr/>
            <p:nvPr/>
          </p:nvSpPr>
          <p:spPr>
            <a:xfrm>
              <a:off x="5819775" y="1885618"/>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24" name="object 24"/>
            <p:cNvSpPr/>
            <p:nvPr/>
          </p:nvSpPr>
          <p:spPr>
            <a:xfrm>
              <a:off x="6372987" y="1540383"/>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25" name="object 25"/>
            <p:cNvSpPr/>
            <p:nvPr/>
          </p:nvSpPr>
          <p:spPr>
            <a:xfrm>
              <a:off x="6372987" y="1540383"/>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sp>
          <p:nvSpPr>
            <p:cNvPr id="26" name="object 26"/>
            <p:cNvSpPr/>
            <p:nvPr/>
          </p:nvSpPr>
          <p:spPr>
            <a:xfrm>
              <a:off x="3884128" y="2875187"/>
              <a:ext cx="553085" cy="3810"/>
            </a:xfrm>
            <a:custGeom>
              <a:avLst/>
              <a:gdLst/>
              <a:ahLst/>
              <a:cxnLst/>
              <a:rect l="l" t="t" r="r" b="b"/>
              <a:pathLst>
                <a:path w="553085" h="3810">
                  <a:moveTo>
                    <a:pt x="0" y="3695"/>
                  </a:moveTo>
                  <a:lnTo>
                    <a:pt x="552970" y="0"/>
                  </a:lnTo>
                </a:path>
              </a:pathLst>
            </a:custGeom>
            <a:ln w="12700">
              <a:solidFill>
                <a:srgbClr val="7777A6"/>
              </a:solidFill>
            </a:ln>
          </p:spPr>
          <p:txBody>
            <a:bodyPr wrap="square" lIns="0" tIns="0" rIns="0" bIns="0" rtlCol="0"/>
            <a:lstStyle/>
            <a:p>
              <a:endParaRPr/>
            </a:p>
          </p:txBody>
        </p:sp>
        <p:sp>
          <p:nvSpPr>
            <p:cNvPr id="27" name="object 27"/>
            <p:cNvSpPr/>
            <p:nvPr/>
          </p:nvSpPr>
          <p:spPr>
            <a:xfrm>
              <a:off x="4437507" y="2530221"/>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28" name="object 28"/>
            <p:cNvSpPr/>
            <p:nvPr/>
          </p:nvSpPr>
          <p:spPr>
            <a:xfrm>
              <a:off x="4437507" y="2530221"/>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29" name="object 29"/>
          <p:cNvSpPr txBox="1"/>
          <p:nvPr/>
        </p:nvSpPr>
        <p:spPr>
          <a:xfrm>
            <a:off x="4656215" y="2746914"/>
            <a:ext cx="944880"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Segoe UI"/>
                <a:cs typeface="Segoe UI"/>
              </a:rPr>
              <a:t>3</a:t>
            </a:r>
            <a:r>
              <a:rPr sz="1400" spc="-10" dirty="0">
                <a:solidFill>
                  <a:srgbClr val="FFFFFF"/>
                </a:solidFill>
                <a:latin typeface="Segoe UI"/>
                <a:cs typeface="Segoe UI"/>
              </a:rPr>
              <a:t> Segments</a:t>
            </a:r>
            <a:endParaRPr sz="1400" dirty="0">
              <a:latin typeface="Segoe UI"/>
              <a:cs typeface="Segoe UI"/>
            </a:endParaRPr>
          </a:p>
        </p:txBody>
      </p:sp>
      <p:grpSp>
        <p:nvGrpSpPr>
          <p:cNvPr id="30" name="object 30"/>
          <p:cNvGrpSpPr/>
          <p:nvPr/>
        </p:nvGrpSpPr>
        <p:grpSpPr>
          <a:xfrm>
            <a:off x="5819775" y="2530220"/>
            <a:ext cx="1935607" cy="691515"/>
            <a:chOff x="5819775" y="2530220"/>
            <a:chExt cx="1935607" cy="691515"/>
          </a:xfrm>
        </p:grpSpPr>
        <p:sp>
          <p:nvSpPr>
            <p:cNvPr id="31" name="object 31"/>
            <p:cNvSpPr/>
            <p:nvPr/>
          </p:nvSpPr>
          <p:spPr>
            <a:xfrm>
              <a:off x="5819775" y="2875456"/>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33" name="object 33"/>
            <p:cNvSpPr/>
            <p:nvPr/>
          </p:nvSpPr>
          <p:spPr>
            <a:xfrm>
              <a:off x="6372987" y="253022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grpSp>
        <p:nvGrpSpPr>
          <p:cNvPr id="35" name="object 35"/>
          <p:cNvGrpSpPr/>
          <p:nvPr/>
        </p:nvGrpSpPr>
        <p:grpSpPr>
          <a:xfrm>
            <a:off x="3877778" y="2872532"/>
            <a:ext cx="1948814" cy="1353185"/>
            <a:chOff x="3877778" y="2872532"/>
            <a:chExt cx="1948814" cy="1353185"/>
          </a:xfrm>
        </p:grpSpPr>
        <p:sp>
          <p:nvSpPr>
            <p:cNvPr id="36" name="object 36"/>
            <p:cNvSpPr/>
            <p:nvPr/>
          </p:nvSpPr>
          <p:spPr>
            <a:xfrm>
              <a:off x="3884128" y="2878882"/>
              <a:ext cx="553085" cy="993775"/>
            </a:xfrm>
            <a:custGeom>
              <a:avLst/>
              <a:gdLst/>
              <a:ahLst/>
              <a:cxnLst/>
              <a:rect l="l" t="t" r="r" b="b"/>
              <a:pathLst>
                <a:path w="553085" h="993775">
                  <a:moveTo>
                    <a:pt x="0" y="0"/>
                  </a:moveTo>
                  <a:lnTo>
                    <a:pt x="552970" y="993609"/>
                  </a:lnTo>
                </a:path>
              </a:pathLst>
            </a:custGeom>
            <a:ln w="12700">
              <a:solidFill>
                <a:srgbClr val="7777A6"/>
              </a:solidFill>
            </a:ln>
          </p:spPr>
          <p:txBody>
            <a:bodyPr wrap="square" lIns="0" tIns="0" rIns="0" bIns="0" rtlCol="0"/>
            <a:lstStyle/>
            <a:p>
              <a:endParaRPr/>
            </a:p>
          </p:txBody>
        </p:sp>
        <p:sp>
          <p:nvSpPr>
            <p:cNvPr id="37" name="object 37"/>
            <p:cNvSpPr/>
            <p:nvPr/>
          </p:nvSpPr>
          <p:spPr>
            <a:xfrm>
              <a:off x="443750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38" name="object 38"/>
            <p:cNvSpPr/>
            <p:nvPr/>
          </p:nvSpPr>
          <p:spPr>
            <a:xfrm>
              <a:off x="443750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39" name="object 39"/>
          <p:cNvSpPr txBox="1"/>
          <p:nvPr/>
        </p:nvSpPr>
        <p:spPr>
          <a:xfrm>
            <a:off x="4477144" y="3744226"/>
            <a:ext cx="1301750" cy="227626"/>
          </a:xfrm>
          <a:prstGeom prst="rect">
            <a:avLst/>
          </a:prstGeom>
        </p:spPr>
        <p:txBody>
          <a:bodyPr vert="horz" wrap="square" lIns="0" tIns="12065" rIns="0" bIns="0" rtlCol="0">
            <a:spAutoFit/>
          </a:bodyPr>
          <a:lstStyle/>
          <a:p>
            <a:pPr marL="12700">
              <a:lnSpc>
                <a:spcPct val="100000"/>
              </a:lnSpc>
              <a:spcBef>
                <a:spcPts val="95"/>
              </a:spcBef>
            </a:pPr>
            <a:r>
              <a:rPr lang="en-US" sz="1400" spc="-10" dirty="0">
                <a:solidFill>
                  <a:srgbClr val="FFFFFF"/>
                </a:solidFill>
                <a:latin typeface="Segoe UI"/>
                <a:cs typeface="Segoe UI"/>
              </a:rPr>
              <a:t>10</a:t>
            </a:r>
            <a:r>
              <a:rPr sz="1400" spc="-10" dirty="0">
                <a:solidFill>
                  <a:srgbClr val="FFFFFF"/>
                </a:solidFill>
                <a:latin typeface="Segoe UI"/>
                <a:cs typeface="Segoe UI"/>
              </a:rPr>
              <a:t> </a:t>
            </a:r>
            <a:r>
              <a:rPr lang="en-US" sz="1400" spc="-10" dirty="0">
                <a:solidFill>
                  <a:srgbClr val="FFFFFF"/>
                </a:solidFill>
                <a:latin typeface="Segoe UI"/>
                <a:cs typeface="Segoe UI"/>
              </a:rPr>
              <a:t>Pollutants</a:t>
            </a:r>
            <a:endParaRPr sz="1400" dirty="0">
              <a:latin typeface="Segoe UI"/>
              <a:cs typeface="Segoe UI"/>
            </a:endParaRPr>
          </a:p>
        </p:txBody>
      </p:sp>
      <p:grpSp>
        <p:nvGrpSpPr>
          <p:cNvPr id="40" name="object 40"/>
          <p:cNvGrpSpPr/>
          <p:nvPr/>
        </p:nvGrpSpPr>
        <p:grpSpPr>
          <a:xfrm>
            <a:off x="5813425" y="3520566"/>
            <a:ext cx="1948180" cy="704850"/>
            <a:chOff x="5813425" y="3520566"/>
            <a:chExt cx="1948180" cy="704850"/>
          </a:xfrm>
        </p:grpSpPr>
        <p:sp>
          <p:nvSpPr>
            <p:cNvPr id="41" name="object 41"/>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42" name="object 42"/>
            <p:cNvSpPr/>
            <p:nvPr/>
          </p:nvSpPr>
          <p:spPr>
            <a:xfrm>
              <a:off x="637298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43" name="object 43"/>
            <p:cNvSpPr/>
            <p:nvPr/>
          </p:nvSpPr>
          <p:spPr>
            <a:xfrm>
              <a:off x="637298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44" name="object 44"/>
          <p:cNvSpPr txBox="1"/>
          <p:nvPr/>
        </p:nvSpPr>
        <p:spPr>
          <a:xfrm>
            <a:off x="6663260" y="3744226"/>
            <a:ext cx="1022667" cy="227626"/>
          </a:xfrm>
          <a:prstGeom prst="rect">
            <a:avLst/>
          </a:prstGeom>
        </p:spPr>
        <p:txBody>
          <a:bodyPr vert="horz" wrap="square" lIns="0" tIns="12065" rIns="0" bIns="0" rtlCol="0">
            <a:spAutoFit/>
          </a:bodyPr>
          <a:lstStyle/>
          <a:p>
            <a:pPr marL="12700">
              <a:lnSpc>
                <a:spcPct val="100000"/>
              </a:lnSpc>
              <a:spcBef>
                <a:spcPts val="95"/>
              </a:spcBef>
            </a:pPr>
            <a:r>
              <a:rPr lang="en-US" sz="1400" spc="-25" dirty="0">
                <a:solidFill>
                  <a:srgbClr val="FFFFFF"/>
                </a:solidFill>
                <a:latin typeface="Segoe UI"/>
                <a:cs typeface="Segoe UI"/>
              </a:rPr>
              <a:t>3 Categories</a:t>
            </a:r>
            <a:endParaRPr sz="1400" dirty="0">
              <a:latin typeface="Segoe UI"/>
              <a:cs typeface="Segoe UI"/>
            </a:endParaRPr>
          </a:p>
        </p:txBody>
      </p:sp>
      <p:grpSp>
        <p:nvGrpSpPr>
          <p:cNvPr id="45" name="object 45"/>
          <p:cNvGrpSpPr/>
          <p:nvPr/>
        </p:nvGrpSpPr>
        <p:grpSpPr>
          <a:xfrm>
            <a:off x="7748904" y="3520566"/>
            <a:ext cx="3885380" cy="704850"/>
            <a:chOff x="7748905" y="3520566"/>
            <a:chExt cx="1948180" cy="704850"/>
          </a:xfrm>
        </p:grpSpPr>
        <p:sp>
          <p:nvSpPr>
            <p:cNvPr id="46" name="object 46"/>
            <p:cNvSpPr/>
            <p:nvPr/>
          </p:nvSpPr>
          <p:spPr>
            <a:xfrm>
              <a:off x="7755255" y="3872914"/>
              <a:ext cx="553085" cy="0"/>
            </a:xfrm>
            <a:custGeom>
              <a:avLst/>
              <a:gdLst/>
              <a:ahLst/>
              <a:cxnLst/>
              <a:rect l="l" t="t" r="r" b="b"/>
              <a:pathLst>
                <a:path w="553084">
                  <a:moveTo>
                    <a:pt x="0" y="0"/>
                  </a:moveTo>
                  <a:lnTo>
                    <a:pt x="552970" y="0"/>
                  </a:lnTo>
                </a:path>
              </a:pathLst>
            </a:custGeom>
            <a:ln w="12700">
              <a:solidFill>
                <a:srgbClr val="7777A6"/>
              </a:solidFill>
            </a:ln>
          </p:spPr>
          <p:txBody>
            <a:bodyPr wrap="square" lIns="0" tIns="0" rIns="0" bIns="0" rtlCol="0"/>
            <a:lstStyle/>
            <a:p>
              <a:endParaRPr/>
            </a:p>
          </p:txBody>
        </p:sp>
        <p:sp>
          <p:nvSpPr>
            <p:cNvPr id="47" name="object 47"/>
            <p:cNvSpPr/>
            <p:nvPr/>
          </p:nvSpPr>
          <p:spPr>
            <a:xfrm>
              <a:off x="830846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48" name="object 48"/>
            <p:cNvSpPr/>
            <p:nvPr/>
          </p:nvSpPr>
          <p:spPr>
            <a:xfrm>
              <a:off x="830846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49" name="object 49"/>
          <p:cNvSpPr txBox="1"/>
          <p:nvPr/>
        </p:nvSpPr>
        <p:spPr>
          <a:xfrm>
            <a:off x="8972895" y="3586430"/>
            <a:ext cx="2449300" cy="443070"/>
          </a:xfrm>
          <a:prstGeom prst="rect">
            <a:avLst/>
          </a:prstGeom>
        </p:spPr>
        <p:txBody>
          <a:bodyPr vert="horz" wrap="square" lIns="0" tIns="12065" rIns="0" bIns="0" rtlCol="0">
            <a:spAutoFit/>
          </a:bodyPr>
          <a:lstStyle/>
          <a:p>
            <a:pPr marL="12700">
              <a:lnSpc>
                <a:spcPct val="100000"/>
              </a:lnSpc>
              <a:spcBef>
                <a:spcPts val="95"/>
              </a:spcBef>
            </a:pPr>
            <a:r>
              <a:rPr lang="en-US" sz="1400" dirty="0">
                <a:solidFill>
                  <a:srgbClr val="FFFFFF"/>
                </a:solidFill>
                <a:latin typeface="Segoe UI"/>
                <a:cs typeface="Segoe UI"/>
              </a:rPr>
              <a:t>Non-Methane Hydrocarbons, Benzene, CO, NOx, O3</a:t>
            </a:r>
            <a:endParaRPr sz="1400" dirty="0">
              <a:latin typeface="Segoe UI"/>
              <a:cs typeface="Segoe UI"/>
            </a:endParaRPr>
          </a:p>
        </p:txBody>
      </p:sp>
      <p:grpSp>
        <p:nvGrpSpPr>
          <p:cNvPr id="60" name="object 60"/>
          <p:cNvGrpSpPr/>
          <p:nvPr/>
        </p:nvGrpSpPr>
        <p:grpSpPr>
          <a:xfrm>
            <a:off x="1942391" y="3766784"/>
            <a:ext cx="1948814" cy="2048510"/>
            <a:chOff x="1942391" y="3766784"/>
            <a:chExt cx="1948814" cy="2048510"/>
          </a:xfrm>
        </p:grpSpPr>
        <p:sp>
          <p:nvSpPr>
            <p:cNvPr id="61" name="object 61"/>
            <p:cNvSpPr/>
            <p:nvPr/>
          </p:nvSpPr>
          <p:spPr>
            <a:xfrm>
              <a:off x="1948741" y="3773134"/>
              <a:ext cx="553085" cy="1689735"/>
            </a:xfrm>
            <a:custGeom>
              <a:avLst/>
              <a:gdLst/>
              <a:ahLst/>
              <a:cxnLst/>
              <a:rect l="l" t="t" r="r" b="b"/>
              <a:pathLst>
                <a:path w="553085" h="1689735">
                  <a:moveTo>
                    <a:pt x="0" y="0"/>
                  </a:moveTo>
                  <a:lnTo>
                    <a:pt x="552970" y="1689138"/>
                  </a:lnTo>
                </a:path>
              </a:pathLst>
            </a:custGeom>
            <a:ln w="12699">
              <a:solidFill>
                <a:srgbClr val="686891"/>
              </a:solidFill>
            </a:ln>
          </p:spPr>
          <p:txBody>
            <a:bodyPr wrap="square" lIns="0" tIns="0" rIns="0" bIns="0" rtlCol="0"/>
            <a:lstStyle/>
            <a:p>
              <a:endParaRPr/>
            </a:p>
          </p:txBody>
        </p:sp>
        <p:sp>
          <p:nvSpPr>
            <p:cNvPr id="62" name="object 62"/>
            <p:cNvSpPr/>
            <p:nvPr/>
          </p:nvSpPr>
          <p:spPr>
            <a:xfrm>
              <a:off x="2502026" y="5117211"/>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p:spPr>
          <p:txBody>
            <a:bodyPr wrap="square" lIns="0" tIns="0" rIns="0" bIns="0" rtlCol="0"/>
            <a:lstStyle/>
            <a:p>
              <a:endParaRPr/>
            </a:p>
          </p:txBody>
        </p:sp>
        <p:sp>
          <p:nvSpPr>
            <p:cNvPr id="63" name="object 63"/>
            <p:cNvSpPr/>
            <p:nvPr/>
          </p:nvSpPr>
          <p:spPr>
            <a:xfrm>
              <a:off x="2502026" y="5117211"/>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64" name="object 64"/>
          <p:cNvSpPr txBox="1"/>
          <p:nvPr/>
        </p:nvSpPr>
        <p:spPr>
          <a:xfrm>
            <a:off x="2734575" y="5334008"/>
            <a:ext cx="917575"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Segoe UI"/>
                <a:cs typeface="Segoe UI"/>
              </a:rPr>
              <a:t>5</a:t>
            </a:r>
            <a:r>
              <a:rPr sz="1400" spc="-10" dirty="0">
                <a:solidFill>
                  <a:srgbClr val="FFFFFF"/>
                </a:solidFill>
                <a:latin typeface="Segoe UI"/>
                <a:cs typeface="Segoe UI"/>
              </a:rPr>
              <a:t> Measures</a:t>
            </a:r>
            <a:endParaRPr sz="1400">
              <a:latin typeface="Segoe UI"/>
              <a:cs typeface="Segoe UI"/>
            </a:endParaRPr>
          </a:p>
        </p:txBody>
      </p:sp>
      <p:grpSp>
        <p:nvGrpSpPr>
          <p:cNvPr id="65" name="object 65"/>
          <p:cNvGrpSpPr/>
          <p:nvPr/>
        </p:nvGrpSpPr>
        <p:grpSpPr>
          <a:xfrm>
            <a:off x="3877778" y="4316095"/>
            <a:ext cx="1948814" cy="1153160"/>
            <a:chOff x="3877778" y="4316095"/>
            <a:chExt cx="1948814" cy="1153160"/>
          </a:xfrm>
        </p:grpSpPr>
        <p:sp>
          <p:nvSpPr>
            <p:cNvPr id="66" name="object 66"/>
            <p:cNvSpPr/>
            <p:nvPr/>
          </p:nvSpPr>
          <p:spPr>
            <a:xfrm>
              <a:off x="3884128" y="4667385"/>
              <a:ext cx="553085" cy="795020"/>
            </a:xfrm>
            <a:custGeom>
              <a:avLst/>
              <a:gdLst/>
              <a:ahLst/>
              <a:cxnLst/>
              <a:rect l="l" t="t" r="r" b="b"/>
              <a:pathLst>
                <a:path w="553085" h="795020">
                  <a:moveTo>
                    <a:pt x="0" y="794893"/>
                  </a:moveTo>
                  <a:lnTo>
                    <a:pt x="552970" y="0"/>
                  </a:lnTo>
                </a:path>
              </a:pathLst>
            </a:custGeom>
            <a:ln w="12700">
              <a:solidFill>
                <a:srgbClr val="FFC000"/>
              </a:solidFill>
            </a:ln>
          </p:spPr>
          <p:txBody>
            <a:bodyPr wrap="square" lIns="0" tIns="0" rIns="0" bIns="0" rtlCol="0"/>
            <a:lstStyle/>
            <a:p>
              <a:endParaRPr/>
            </a:p>
          </p:txBody>
        </p:sp>
        <p:sp>
          <p:nvSpPr>
            <p:cNvPr id="67" name="object 67"/>
            <p:cNvSpPr/>
            <p:nvPr/>
          </p:nvSpPr>
          <p:spPr>
            <a:xfrm>
              <a:off x="4437507" y="4322445"/>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3"/>
                  </a:lnTo>
                  <a:lnTo>
                    <a:pt x="1313154" y="691133"/>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68" name="object 68"/>
            <p:cNvSpPr/>
            <p:nvPr/>
          </p:nvSpPr>
          <p:spPr>
            <a:xfrm>
              <a:off x="4437507" y="4322445"/>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3"/>
                  </a:lnTo>
                  <a:lnTo>
                    <a:pt x="69113" y="691133"/>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69" name="object 69"/>
          <p:cNvSpPr txBox="1"/>
          <p:nvPr/>
        </p:nvSpPr>
        <p:spPr>
          <a:xfrm>
            <a:off x="4340500" y="4251871"/>
            <a:ext cx="1624330" cy="327012"/>
          </a:xfrm>
          <a:prstGeom prst="rect">
            <a:avLst/>
          </a:prstGeom>
          <a:ln w="28575">
            <a:noFill/>
          </a:ln>
        </p:spPr>
        <p:txBody>
          <a:bodyPr vert="horz" wrap="square" lIns="0" tIns="110489" rIns="0" bIns="0" rtlCol="0">
            <a:spAutoFit/>
          </a:bodyPr>
          <a:lstStyle/>
          <a:p>
            <a:pPr marL="10160" algn="ctr">
              <a:lnSpc>
                <a:spcPct val="100000"/>
              </a:lnSpc>
              <a:spcBef>
                <a:spcPts val="869"/>
              </a:spcBef>
            </a:pPr>
            <a:r>
              <a:rPr lang="en-AU" sz="1400" spc="-10" dirty="0">
                <a:solidFill>
                  <a:srgbClr val="FFFFFF"/>
                </a:solidFill>
                <a:latin typeface="Segoe UI"/>
                <a:cs typeface="Segoe UI"/>
              </a:rPr>
              <a:t>PT08.S1(CO</a:t>
            </a:r>
            <a:endParaRPr sz="1400" dirty="0">
              <a:latin typeface="Segoe UI"/>
              <a:cs typeface="Segoe UI"/>
            </a:endParaRPr>
          </a:p>
        </p:txBody>
      </p:sp>
      <p:grpSp>
        <p:nvGrpSpPr>
          <p:cNvPr id="70" name="object 70"/>
          <p:cNvGrpSpPr/>
          <p:nvPr/>
        </p:nvGrpSpPr>
        <p:grpSpPr>
          <a:xfrm>
            <a:off x="3877945" y="5110860"/>
            <a:ext cx="1948180" cy="704215"/>
            <a:chOff x="3877945" y="5110860"/>
            <a:chExt cx="1948180" cy="704215"/>
          </a:xfrm>
        </p:grpSpPr>
        <p:sp>
          <p:nvSpPr>
            <p:cNvPr id="71" name="object 71"/>
            <p:cNvSpPr/>
            <p:nvPr/>
          </p:nvSpPr>
          <p:spPr>
            <a:xfrm>
              <a:off x="3884295" y="5462446"/>
              <a:ext cx="553085" cy="0"/>
            </a:xfrm>
            <a:custGeom>
              <a:avLst/>
              <a:gdLst/>
              <a:ahLst/>
              <a:cxnLst/>
              <a:rect l="l" t="t" r="r" b="b"/>
              <a:pathLst>
                <a:path w="553085">
                  <a:moveTo>
                    <a:pt x="0" y="0"/>
                  </a:moveTo>
                  <a:lnTo>
                    <a:pt x="552970" y="0"/>
                  </a:lnTo>
                </a:path>
              </a:pathLst>
            </a:custGeom>
            <a:ln w="12700">
              <a:solidFill>
                <a:srgbClr val="FFC000"/>
              </a:solidFill>
            </a:ln>
          </p:spPr>
          <p:txBody>
            <a:bodyPr wrap="square" lIns="0" tIns="0" rIns="0" bIns="0" rtlCol="0"/>
            <a:lstStyle/>
            <a:p>
              <a:endParaRPr/>
            </a:p>
          </p:txBody>
        </p:sp>
        <p:sp>
          <p:nvSpPr>
            <p:cNvPr id="72" name="object 72"/>
            <p:cNvSpPr/>
            <p:nvPr/>
          </p:nvSpPr>
          <p:spPr>
            <a:xfrm>
              <a:off x="4437507" y="5117210"/>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73" name="object 73"/>
            <p:cNvSpPr/>
            <p:nvPr/>
          </p:nvSpPr>
          <p:spPr>
            <a:xfrm>
              <a:off x="4437507" y="511721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74" name="object 74"/>
          <p:cNvSpPr txBox="1"/>
          <p:nvPr/>
        </p:nvSpPr>
        <p:spPr>
          <a:xfrm>
            <a:off x="4564020" y="5204502"/>
            <a:ext cx="1177290" cy="251351"/>
          </a:xfrm>
          <a:prstGeom prst="rect">
            <a:avLst/>
          </a:prstGeom>
        </p:spPr>
        <p:txBody>
          <a:bodyPr vert="horz" wrap="square" lIns="0" tIns="35560" rIns="0" bIns="0" rtlCol="0">
            <a:spAutoFit/>
          </a:bodyPr>
          <a:lstStyle/>
          <a:p>
            <a:pPr marR="41275" algn="ctr">
              <a:lnSpc>
                <a:spcPct val="100000"/>
              </a:lnSpc>
              <a:spcBef>
                <a:spcPts val="280"/>
              </a:spcBef>
            </a:pPr>
            <a:r>
              <a:rPr lang="en-AU" sz="1400" spc="-10" dirty="0">
                <a:solidFill>
                  <a:srgbClr val="FFFFFF"/>
                </a:solidFill>
                <a:latin typeface="Segoe UI"/>
                <a:cs typeface="Segoe UI"/>
              </a:rPr>
              <a:t>T08.S3(NOx</a:t>
            </a:r>
            <a:endParaRPr sz="1400" dirty="0">
              <a:latin typeface="Segoe UI"/>
              <a:cs typeface="Segoe UI"/>
            </a:endParaRPr>
          </a:p>
        </p:txBody>
      </p:sp>
      <p:grpSp>
        <p:nvGrpSpPr>
          <p:cNvPr id="75" name="object 75"/>
          <p:cNvGrpSpPr/>
          <p:nvPr/>
        </p:nvGrpSpPr>
        <p:grpSpPr>
          <a:xfrm>
            <a:off x="3877778" y="5455930"/>
            <a:ext cx="1948814" cy="1153795"/>
            <a:chOff x="3877778" y="5455930"/>
            <a:chExt cx="1948814" cy="1153795"/>
          </a:xfrm>
        </p:grpSpPr>
        <p:sp>
          <p:nvSpPr>
            <p:cNvPr id="76" name="object 76"/>
            <p:cNvSpPr/>
            <p:nvPr/>
          </p:nvSpPr>
          <p:spPr>
            <a:xfrm>
              <a:off x="3884128" y="5462280"/>
              <a:ext cx="553085" cy="795020"/>
            </a:xfrm>
            <a:custGeom>
              <a:avLst/>
              <a:gdLst/>
              <a:ahLst/>
              <a:cxnLst/>
              <a:rect l="l" t="t" r="r" b="b"/>
              <a:pathLst>
                <a:path w="553085" h="795020">
                  <a:moveTo>
                    <a:pt x="0" y="0"/>
                  </a:moveTo>
                  <a:lnTo>
                    <a:pt x="552970" y="794893"/>
                  </a:lnTo>
                </a:path>
              </a:pathLst>
            </a:custGeom>
            <a:ln w="12700">
              <a:solidFill>
                <a:srgbClr val="FFC000"/>
              </a:solidFill>
            </a:ln>
          </p:spPr>
          <p:txBody>
            <a:bodyPr wrap="square" lIns="0" tIns="0" rIns="0" bIns="0" rtlCol="0"/>
            <a:lstStyle/>
            <a:p>
              <a:endParaRPr/>
            </a:p>
          </p:txBody>
        </p:sp>
        <p:sp>
          <p:nvSpPr>
            <p:cNvPr id="77" name="object 77"/>
            <p:cNvSpPr/>
            <p:nvPr/>
          </p:nvSpPr>
          <p:spPr>
            <a:xfrm>
              <a:off x="4437507" y="5911976"/>
              <a:ext cx="1382395" cy="691515"/>
            </a:xfrm>
            <a:custGeom>
              <a:avLst/>
              <a:gdLst/>
              <a:ahLst/>
              <a:cxnLst/>
              <a:rect l="l" t="t" r="r" b="b"/>
              <a:pathLst>
                <a:path w="1382395" h="691515">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78" name="object 78"/>
            <p:cNvSpPr/>
            <p:nvPr/>
          </p:nvSpPr>
          <p:spPr>
            <a:xfrm>
              <a:off x="4437507" y="5911976"/>
              <a:ext cx="1382395" cy="691515"/>
            </a:xfrm>
            <a:custGeom>
              <a:avLst/>
              <a:gdLst/>
              <a:ahLst/>
              <a:cxnLst/>
              <a:rect l="l" t="t" r="r" b="b"/>
              <a:pathLst>
                <a:path w="1382395" h="691515">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79" name="object 79"/>
          <p:cNvSpPr txBox="1"/>
          <p:nvPr/>
        </p:nvSpPr>
        <p:spPr>
          <a:xfrm>
            <a:off x="4312158" y="5797296"/>
            <a:ext cx="1623060" cy="577722"/>
          </a:xfrm>
          <a:prstGeom prst="rect">
            <a:avLst/>
          </a:prstGeom>
          <a:ln w="28575">
            <a:noFill/>
          </a:ln>
        </p:spPr>
        <p:txBody>
          <a:bodyPr vert="horz" wrap="square" lIns="0" tIns="635" rIns="0" bIns="0" rtlCol="0">
            <a:spAutoFit/>
          </a:bodyPr>
          <a:lstStyle/>
          <a:p>
            <a:pPr>
              <a:lnSpc>
                <a:spcPct val="100000"/>
              </a:lnSpc>
              <a:spcBef>
                <a:spcPts val="5"/>
              </a:spcBef>
            </a:pPr>
            <a:endParaRPr sz="2350" dirty="0">
              <a:latin typeface="Times New Roman"/>
              <a:cs typeface="Times New Roman"/>
            </a:endParaRPr>
          </a:p>
          <a:p>
            <a:pPr marL="8890" algn="ctr">
              <a:lnSpc>
                <a:spcPct val="100000"/>
              </a:lnSpc>
            </a:pPr>
            <a:r>
              <a:rPr lang="en-AU" sz="1400" spc="-25" dirty="0">
                <a:solidFill>
                  <a:srgbClr val="FFFFFF"/>
                </a:solidFill>
                <a:latin typeface="Segoe UI"/>
                <a:cs typeface="Segoe UI"/>
              </a:rPr>
              <a:t>PT08.S5(O3)</a:t>
            </a:r>
            <a:endParaRPr sz="1400" dirty="0">
              <a:latin typeface="Segoe UI"/>
              <a:cs typeface="Segoe UI"/>
            </a:endParaRPr>
          </a:p>
        </p:txBody>
      </p:sp>
      <p:grpSp>
        <p:nvGrpSpPr>
          <p:cNvPr id="80" name="object 80"/>
          <p:cNvGrpSpPr/>
          <p:nvPr/>
        </p:nvGrpSpPr>
        <p:grpSpPr>
          <a:xfrm>
            <a:off x="573151" y="1371600"/>
            <a:ext cx="1397000" cy="1064539"/>
            <a:chOff x="573151" y="1548511"/>
            <a:chExt cx="1397000" cy="704850"/>
          </a:xfrm>
        </p:grpSpPr>
        <p:sp>
          <p:nvSpPr>
            <p:cNvPr id="81" name="object 81"/>
            <p:cNvSpPr/>
            <p:nvPr/>
          </p:nvSpPr>
          <p:spPr>
            <a:xfrm>
              <a:off x="579501" y="1554861"/>
              <a:ext cx="1384300" cy="692150"/>
            </a:xfrm>
            <a:custGeom>
              <a:avLst/>
              <a:gdLst/>
              <a:ahLst/>
              <a:cxnLst/>
              <a:rect l="l" t="t" r="r" b="b"/>
              <a:pathLst>
                <a:path w="1384300" h="692150">
                  <a:moveTo>
                    <a:pt x="1314602"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4602" y="691895"/>
                  </a:lnTo>
                  <a:lnTo>
                    <a:pt x="1341534" y="686459"/>
                  </a:lnTo>
                  <a:lnTo>
                    <a:pt x="1363527" y="671631"/>
                  </a:lnTo>
                  <a:lnTo>
                    <a:pt x="1378355" y="649638"/>
                  </a:lnTo>
                  <a:lnTo>
                    <a:pt x="1383792" y="622706"/>
                  </a:lnTo>
                  <a:lnTo>
                    <a:pt x="1383792" y="69189"/>
                  </a:lnTo>
                  <a:lnTo>
                    <a:pt x="1378355" y="42257"/>
                  </a:lnTo>
                  <a:lnTo>
                    <a:pt x="1363527" y="20264"/>
                  </a:lnTo>
                  <a:lnTo>
                    <a:pt x="1341534" y="5436"/>
                  </a:lnTo>
                  <a:lnTo>
                    <a:pt x="1314602" y="0"/>
                  </a:lnTo>
                  <a:close/>
                </a:path>
              </a:pathLst>
            </a:custGeom>
            <a:solidFill>
              <a:srgbClr val="252546"/>
            </a:solidFill>
          </p:spPr>
          <p:txBody>
            <a:bodyPr wrap="square" lIns="0" tIns="0" rIns="0" bIns="0" rtlCol="0"/>
            <a:lstStyle/>
            <a:p>
              <a:endParaRPr/>
            </a:p>
          </p:txBody>
        </p:sp>
        <p:sp>
          <p:nvSpPr>
            <p:cNvPr id="82" name="object 82"/>
            <p:cNvSpPr/>
            <p:nvPr/>
          </p:nvSpPr>
          <p:spPr>
            <a:xfrm>
              <a:off x="579501" y="1554861"/>
              <a:ext cx="1384300" cy="692150"/>
            </a:xfrm>
            <a:custGeom>
              <a:avLst/>
              <a:gdLst/>
              <a:ahLst/>
              <a:cxnLst/>
              <a:rect l="l" t="t" r="r" b="b"/>
              <a:pathLst>
                <a:path w="1384300" h="692150">
                  <a:moveTo>
                    <a:pt x="0" y="69189"/>
                  </a:moveTo>
                  <a:lnTo>
                    <a:pt x="5436" y="42257"/>
                  </a:lnTo>
                  <a:lnTo>
                    <a:pt x="20264" y="20264"/>
                  </a:lnTo>
                  <a:lnTo>
                    <a:pt x="42257" y="5436"/>
                  </a:lnTo>
                  <a:lnTo>
                    <a:pt x="69189" y="0"/>
                  </a:lnTo>
                  <a:lnTo>
                    <a:pt x="1314602" y="0"/>
                  </a:lnTo>
                  <a:lnTo>
                    <a:pt x="1341534" y="5436"/>
                  </a:lnTo>
                  <a:lnTo>
                    <a:pt x="1363527" y="20264"/>
                  </a:lnTo>
                  <a:lnTo>
                    <a:pt x="1378355" y="42257"/>
                  </a:lnTo>
                  <a:lnTo>
                    <a:pt x="1383792" y="69189"/>
                  </a:lnTo>
                  <a:lnTo>
                    <a:pt x="1383792" y="622706"/>
                  </a:lnTo>
                  <a:lnTo>
                    <a:pt x="1378355" y="649638"/>
                  </a:lnTo>
                  <a:lnTo>
                    <a:pt x="1363527" y="671631"/>
                  </a:lnTo>
                  <a:lnTo>
                    <a:pt x="1341534" y="686459"/>
                  </a:lnTo>
                  <a:lnTo>
                    <a:pt x="1314602" y="691895"/>
                  </a:lnTo>
                  <a:lnTo>
                    <a:pt x="69189" y="691895"/>
                  </a:lnTo>
                  <a:lnTo>
                    <a:pt x="42257" y="686459"/>
                  </a:lnTo>
                  <a:lnTo>
                    <a:pt x="20264" y="671631"/>
                  </a:lnTo>
                  <a:lnTo>
                    <a:pt x="5436" y="649638"/>
                  </a:lnTo>
                  <a:lnTo>
                    <a:pt x="0" y="622706"/>
                  </a:lnTo>
                  <a:lnTo>
                    <a:pt x="0" y="69189"/>
                  </a:lnTo>
                  <a:close/>
                </a:path>
              </a:pathLst>
            </a:custGeom>
            <a:ln w="12699">
              <a:solidFill>
                <a:srgbClr val="FFFFFF"/>
              </a:solidFill>
            </a:ln>
          </p:spPr>
          <p:txBody>
            <a:bodyPr wrap="square" lIns="0" tIns="0" rIns="0" bIns="0" rtlCol="0"/>
            <a:lstStyle/>
            <a:p>
              <a:endParaRPr/>
            </a:p>
          </p:txBody>
        </p:sp>
        <p:sp>
          <p:nvSpPr>
            <p:cNvPr id="83" name="object 83"/>
            <p:cNvSpPr/>
            <p:nvPr/>
          </p:nvSpPr>
          <p:spPr>
            <a:xfrm>
              <a:off x="599694" y="1575054"/>
              <a:ext cx="1343660" cy="651510"/>
            </a:xfrm>
            <a:custGeom>
              <a:avLst/>
              <a:gdLst/>
              <a:ahLst/>
              <a:cxnLst/>
              <a:rect l="l" t="t" r="r" b="b"/>
              <a:pathLst>
                <a:path w="1343660" h="651510">
                  <a:moveTo>
                    <a:pt x="1343406" y="0"/>
                  </a:moveTo>
                  <a:lnTo>
                    <a:pt x="0" y="0"/>
                  </a:lnTo>
                  <a:lnTo>
                    <a:pt x="0" y="651510"/>
                  </a:lnTo>
                  <a:lnTo>
                    <a:pt x="1343406" y="651510"/>
                  </a:lnTo>
                  <a:lnTo>
                    <a:pt x="1343406" y="0"/>
                  </a:lnTo>
                  <a:close/>
                </a:path>
              </a:pathLst>
            </a:custGeom>
            <a:solidFill>
              <a:srgbClr val="4D4D8B"/>
            </a:solidFill>
          </p:spPr>
          <p:txBody>
            <a:bodyPr wrap="square" lIns="0" tIns="0" rIns="0" bIns="0" rtlCol="0"/>
            <a:lstStyle/>
            <a:p>
              <a:endParaRPr/>
            </a:p>
          </p:txBody>
        </p:sp>
      </p:grpSp>
      <p:sp>
        <p:nvSpPr>
          <p:cNvPr id="84" name="object 84"/>
          <p:cNvSpPr txBox="1"/>
          <p:nvPr/>
        </p:nvSpPr>
        <p:spPr>
          <a:xfrm>
            <a:off x="583398" y="1356155"/>
            <a:ext cx="1375918" cy="1006045"/>
          </a:xfrm>
          <a:prstGeom prst="rect">
            <a:avLst/>
          </a:prstGeom>
        </p:spPr>
        <p:txBody>
          <a:bodyPr vert="horz" wrap="square" lIns="0" tIns="56515" rIns="0" bIns="0" rtlCol="0">
            <a:spAutoFit/>
          </a:bodyPr>
          <a:lstStyle/>
          <a:p>
            <a:pPr marL="134620" marR="125730" indent="-1270" algn="ctr">
              <a:lnSpc>
                <a:spcPts val="1400"/>
              </a:lnSpc>
              <a:spcBef>
                <a:spcPts val="445"/>
              </a:spcBef>
            </a:pPr>
            <a:r>
              <a:rPr lang="en-US" sz="1300" dirty="0">
                <a:solidFill>
                  <a:srgbClr val="FFFFFF"/>
                </a:solidFill>
                <a:latin typeface="Segoe UI"/>
                <a:cs typeface="Segoe UI"/>
              </a:rPr>
              <a:t>Averaged concentrations&amp; sensor responses</a:t>
            </a:r>
          </a:p>
          <a:p>
            <a:pPr marL="134620" marR="125730" indent="-1270" algn="ctr">
              <a:lnSpc>
                <a:spcPts val="1400"/>
              </a:lnSpc>
              <a:spcBef>
                <a:spcPts val="445"/>
              </a:spcBef>
            </a:pPr>
            <a:r>
              <a:rPr sz="1300" dirty="0">
                <a:solidFill>
                  <a:srgbClr val="FFFFFF"/>
                </a:solidFill>
                <a:latin typeface="Segoe UI"/>
                <a:cs typeface="Segoe UI"/>
              </a:rPr>
              <a:t>(</a:t>
            </a:r>
            <a:r>
              <a:rPr lang="en-US" sz="1300" dirty="0">
                <a:solidFill>
                  <a:srgbClr val="FFFFFF"/>
                </a:solidFill>
                <a:latin typeface="Segoe UI"/>
                <a:cs typeface="Segoe UI"/>
              </a:rPr>
              <a:t>hourly</a:t>
            </a:r>
            <a:r>
              <a:rPr sz="1300" spc="-50" dirty="0">
                <a:solidFill>
                  <a:srgbClr val="FFFFFF"/>
                </a:solidFill>
                <a:latin typeface="Segoe UI"/>
                <a:cs typeface="Segoe UI"/>
              </a:rPr>
              <a:t> </a:t>
            </a:r>
            <a:r>
              <a:rPr sz="1300" spc="-10" dirty="0">
                <a:solidFill>
                  <a:srgbClr val="FFFFFF"/>
                </a:solidFill>
                <a:latin typeface="Segoe UI"/>
                <a:cs typeface="Segoe UI"/>
              </a:rPr>
              <a:t>entr</a:t>
            </a:r>
            <a:r>
              <a:rPr lang="en-US" sz="1300" spc="-10" dirty="0">
                <a:solidFill>
                  <a:srgbClr val="FFFFFF"/>
                </a:solidFill>
                <a:latin typeface="Segoe UI"/>
                <a:cs typeface="Segoe UI"/>
              </a:rPr>
              <a:t>ies)</a:t>
            </a:r>
            <a:endParaRPr sz="1300" dirty="0">
              <a:latin typeface="Segoe UI"/>
              <a:cs typeface="Segoe UI"/>
            </a:endParaRPr>
          </a:p>
        </p:txBody>
      </p:sp>
      <p:grpSp>
        <p:nvGrpSpPr>
          <p:cNvPr id="85" name="object 85"/>
          <p:cNvGrpSpPr/>
          <p:nvPr/>
        </p:nvGrpSpPr>
        <p:grpSpPr>
          <a:xfrm>
            <a:off x="1144683" y="1544141"/>
            <a:ext cx="9728846" cy="1059555"/>
            <a:chOff x="1233302" y="1535049"/>
            <a:chExt cx="9614072" cy="1059555"/>
          </a:xfrm>
        </p:grpSpPr>
        <p:sp>
          <p:nvSpPr>
            <p:cNvPr id="86" name="object 86"/>
            <p:cNvSpPr/>
            <p:nvPr/>
          </p:nvSpPr>
          <p:spPr>
            <a:xfrm flipH="1">
              <a:off x="1271395" y="2439922"/>
              <a:ext cx="45719" cy="154682"/>
            </a:xfrm>
            <a:custGeom>
              <a:avLst/>
              <a:gdLst/>
              <a:ahLst/>
              <a:cxnLst/>
              <a:rect l="l" t="t" r="r" b="b"/>
              <a:pathLst>
                <a:path h="304164">
                  <a:moveTo>
                    <a:pt x="0" y="304139"/>
                  </a:moveTo>
                  <a:lnTo>
                    <a:pt x="0" y="0"/>
                  </a:lnTo>
                </a:path>
              </a:pathLst>
            </a:custGeom>
            <a:ln w="19050">
              <a:solidFill>
                <a:srgbClr val="585858"/>
              </a:solidFill>
            </a:ln>
          </p:spPr>
          <p:txBody>
            <a:bodyPr wrap="square" lIns="0" tIns="0" rIns="0" bIns="0" rtlCol="0"/>
            <a:lstStyle/>
            <a:p>
              <a:endParaRPr/>
            </a:p>
          </p:txBody>
        </p:sp>
        <p:sp>
          <p:nvSpPr>
            <p:cNvPr id="87" name="object 87"/>
            <p:cNvSpPr/>
            <p:nvPr/>
          </p:nvSpPr>
          <p:spPr>
            <a:xfrm>
              <a:off x="1233302" y="2226943"/>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585858"/>
            </a:solidFill>
          </p:spPr>
          <p:txBody>
            <a:bodyPr wrap="square" lIns="0" tIns="0" rIns="0" bIns="0" rtlCol="0"/>
            <a:lstStyle/>
            <a:p>
              <a:endParaRPr/>
            </a:p>
          </p:txBody>
        </p:sp>
        <p:sp>
          <p:nvSpPr>
            <p:cNvPr id="89" name="object 89"/>
            <p:cNvSpPr/>
            <p:nvPr/>
          </p:nvSpPr>
          <p:spPr>
            <a:xfrm>
              <a:off x="7757159" y="1879854"/>
              <a:ext cx="474345" cy="0"/>
            </a:xfrm>
            <a:custGeom>
              <a:avLst/>
              <a:gdLst/>
              <a:ahLst/>
              <a:cxnLst/>
              <a:rect l="l" t="t" r="r" b="b"/>
              <a:pathLst>
                <a:path w="474345">
                  <a:moveTo>
                    <a:pt x="0" y="0"/>
                  </a:moveTo>
                  <a:lnTo>
                    <a:pt x="474179" y="0"/>
                  </a:lnTo>
                </a:path>
              </a:pathLst>
            </a:custGeom>
            <a:ln w="12700">
              <a:solidFill>
                <a:srgbClr val="C3C3DD"/>
              </a:solidFill>
              <a:prstDash val="lgDash"/>
            </a:ln>
          </p:spPr>
          <p:txBody>
            <a:bodyPr wrap="square" lIns="0" tIns="0" rIns="0" bIns="0" rtlCol="0"/>
            <a:lstStyle/>
            <a:p>
              <a:endParaRPr/>
            </a:p>
          </p:txBody>
        </p:sp>
        <p:sp>
          <p:nvSpPr>
            <p:cNvPr id="90" name="object 90"/>
            <p:cNvSpPr/>
            <p:nvPr/>
          </p:nvSpPr>
          <p:spPr>
            <a:xfrm>
              <a:off x="8218642" y="1841751"/>
              <a:ext cx="76200" cy="76200"/>
            </a:xfrm>
            <a:custGeom>
              <a:avLst/>
              <a:gdLst/>
              <a:ahLst/>
              <a:cxnLst/>
              <a:rect l="l" t="t" r="r" b="b"/>
              <a:pathLst>
                <a:path w="76200" h="76200">
                  <a:moveTo>
                    <a:pt x="0" y="0"/>
                  </a:moveTo>
                  <a:lnTo>
                    <a:pt x="0" y="76200"/>
                  </a:lnTo>
                  <a:lnTo>
                    <a:pt x="76200" y="38100"/>
                  </a:lnTo>
                  <a:lnTo>
                    <a:pt x="0" y="0"/>
                  </a:lnTo>
                  <a:close/>
                </a:path>
              </a:pathLst>
            </a:custGeom>
            <a:solidFill>
              <a:srgbClr val="C3C3DD"/>
            </a:solidFill>
          </p:spPr>
          <p:txBody>
            <a:bodyPr wrap="square" lIns="0" tIns="0" rIns="0" bIns="0" rtlCol="0"/>
            <a:lstStyle/>
            <a:p>
              <a:endParaRPr/>
            </a:p>
          </p:txBody>
        </p:sp>
        <p:sp>
          <p:nvSpPr>
            <p:cNvPr id="91" name="object 91"/>
            <p:cNvSpPr/>
            <p:nvPr/>
          </p:nvSpPr>
          <p:spPr>
            <a:xfrm>
              <a:off x="8294750" y="1535049"/>
              <a:ext cx="2552624" cy="691515"/>
            </a:xfrm>
            <a:custGeom>
              <a:avLst/>
              <a:gdLst/>
              <a:ahLst/>
              <a:cxnLst/>
              <a:rect l="l" t="t" r="r" b="b"/>
              <a:pathLst>
                <a:path w="1383029" h="691514">
                  <a:moveTo>
                    <a:pt x="1313916" y="0"/>
                  </a:moveTo>
                  <a:lnTo>
                    <a:pt x="69113" y="0"/>
                  </a:lnTo>
                  <a:lnTo>
                    <a:pt x="42208" y="5430"/>
                  </a:lnTo>
                  <a:lnTo>
                    <a:pt x="20240" y="20240"/>
                  </a:lnTo>
                  <a:lnTo>
                    <a:pt x="5430" y="42208"/>
                  </a:lnTo>
                  <a:lnTo>
                    <a:pt x="0" y="69113"/>
                  </a:lnTo>
                  <a:lnTo>
                    <a:pt x="0" y="622020"/>
                  </a:lnTo>
                  <a:lnTo>
                    <a:pt x="5430" y="648925"/>
                  </a:lnTo>
                  <a:lnTo>
                    <a:pt x="20240" y="670893"/>
                  </a:lnTo>
                  <a:lnTo>
                    <a:pt x="42208" y="685703"/>
                  </a:lnTo>
                  <a:lnTo>
                    <a:pt x="69113" y="691134"/>
                  </a:lnTo>
                  <a:lnTo>
                    <a:pt x="1313916" y="691134"/>
                  </a:lnTo>
                  <a:lnTo>
                    <a:pt x="1340821" y="685703"/>
                  </a:lnTo>
                  <a:lnTo>
                    <a:pt x="1362789" y="670893"/>
                  </a:lnTo>
                  <a:lnTo>
                    <a:pt x="1377599" y="648925"/>
                  </a:lnTo>
                  <a:lnTo>
                    <a:pt x="1383030" y="622020"/>
                  </a:lnTo>
                  <a:lnTo>
                    <a:pt x="1383030" y="69113"/>
                  </a:lnTo>
                  <a:lnTo>
                    <a:pt x="1377599" y="42208"/>
                  </a:lnTo>
                  <a:lnTo>
                    <a:pt x="1362789" y="20240"/>
                  </a:lnTo>
                  <a:lnTo>
                    <a:pt x="1340821" y="5430"/>
                  </a:lnTo>
                  <a:lnTo>
                    <a:pt x="1313916" y="0"/>
                  </a:lnTo>
                  <a:close/>
                </a:path>
              </a:pathLst>
            </a:custGeom>
            <a:solidFill>
              <a:srgbClr val="C3C3DD"/>
            </a:solidFill>
            <a:ln>
              <a:noFill/>
            </a:ln>
          </p:spPr>
          <p:txBody>
            <a:bodyPr wrap="square" lIns="0" tIns="0" rIns="0" bIns="0" rtlCol="0"/>
            <a:lstStyle/>
            <a:p>
              <a:endParaRPr dirty="0"/>
            </a:p>
          </p:txBody>
        </p:sp>
        <p:sp>
          <p:nvSpPr>
            <p:cNvPr id="92" name="object 92"/>
            <p:cNvSpPr/>
            <p:nvPr/>
          </p:nvSpPr>
          <p:spPr>
            <a:xfrm>
              <a:off x="8294750" y="1535049"/>
              <a:ext cx="1383030" cy="691515"/>
            </a:xfrm>
            <a:custGeom>
              <a:avLst/>
              <a:gdLst/>
              <a:ahLst/>
              <a:cxnLst/>
              <a:rect l="l" t="t" r="r" b="b"/>
              <a:pathLst>
                <a:path w="1383029" h="691514">
                  <a:moveTo>
                    <a:pt x="0" y="69113"/>
                  </a:moveTo>
                  <a:lnTo>
                    <a:pt x="5430" y="42208"/>
                  </a:lnTo>
                  <a:lnTo>
                    <a:pt x="20240" y="20240"/>
                  </a:lnTo>
                  <a:lnTo>
                    <a:pt x="42208" y="5430"/>
                  </a:lnTo>
                  <a:lnTo>
                    <a:pt x="69113" y="0"/>
                  </a:lnTo>
                  <a:lnTo>
                    <a:pt x="1313916" y="0"/>
                  </a:lnTo>
                  <a:lnTo>
                    <a:pt x="1340821" y="5430"/>
                  </a:lnTo>
                  <a:lnTo>
                    <a:pt x="1362789" y="20240"/>
                  </a:lnTo>
                  <a:lnTo>
                    <a:pt x="1377599" y="42208"/>
                  </a:lnTo>
                  <a:lnTo>
                    <a:pt x="1383030" y="69113"/>
                  </a:lnTo>
                  <a:lnTo>
                    <a:pt x="1383030" y="622020"/>
                  </a:lnTo>
                  <a:lnTo>
                    <a:pt x="1377599" y="648925"/>
                  </a:lnTo>
                  <a:lnTo>
                    <a:pt x="1362789" y="670893"/>
                  </a:lnTo>
                  <a:lnTo>
                    <a:pt x="1340821" y="685703"/>
                  </a:lnTo>
                  <a:lnTo>
                    <a:pt x="1313916" y="691134"/>
                  </a:lnTo>
                  <a:lnTo>
                    <a:pt x="69113" y="691134"/>
                  </a:lnTo>
                  <a:lnTo>
                    <a:pt x="42208" y="685703"/>
                  </a:lnTo>
                  <a:lnTo>
                    <a:pt x="20240" y="670893"/>
                  </a:lnTo>
                  <a:lnTo>
                    <a:pt x="5430" y="648925"/>
                  </a:lnTo>
                  <a:lnTo>
                    <a:pt x="0" y="622020"/>
                  </a:lnTo>
                  <a:lnTo>
                    <a:pt x="0" y="69113"/>
                  </a:lnTo>
                  <a:close/>
                </a:path>
              </a:pathLst>
            </a:custGeom>
            <a:ln w="12700">
              <a:noFill/>
            </a:ln>
          </p:spPr>
          <p:txBody>
            <a:bodyPr wrap="square" lIns="0" tIns="0" rIns="0" bIns="0" rtlCol="0"/>
            <a:lstStyle/>
            <a:p>
              <a:endParaRPr/>
            </a:p>
          </p:txBody>
        </p:sp>
      </p:grpSp>
      <p:sp>
        <p:nvSpPr>
          <p:cNvPr id="94" name="object 94"/>
          <p:cNvSpPr txBox="1"/>
          <p:nvPr/>
        </p:nvSpPr>
        <p:spPr>
          <a:xfrm>
            <a:off x="6390928" y="1758404"/>
            <a:ext cx="5039072" cy="227626"/>
          </a:xfrm>
          <a:prstGeom prst="rect">
            <a:avLst/>
          </a:prstGeom>
        </p:spPr>
        <p:txBody>
          <a:bodyPr vert="horz" wrap="square" lIns="0" tIns="12065" rIns="0" bIns="0" rtlCol="0">
            <a:spAutoFit/>
          </a:bodyPr>
          <a:lstStyle/>
          <a:p>
            <a:pPr marL="12700">
              <a:lnSpc>
                <a:spcPct val="100000"/>
              </a:lnSpc>
              <a:spcBef>
                <a:spcPts val="95"/>
              </a:spcBef>
              <a:tabLst>
                <a:tab pos="1951355" algn="l"/>
              </a:tabLst>
            </a:pPr>
            <a:r>
              <a:rPr sz="1400" spc="-20" dirty="0">
                <a:solidFill>
                  <a:srgbClr val="FFFFFF"/>
                </a:solidFill>
                <a:latin typeface="Segoe UI"/>
                <a:cs typeface="Segoe UI"/>
              </a:rPr>
              <a:t>Year</a:t>
            </a:r>
            <a:r>
              <a:rPr sz="1400" spc="-75" dirty="0">
                <a:solidFill>
                  <a:srgbClr val="FFFFFF"/>
                </a:solidFill>
                <a:latin typeface="Segoe UI"/>
                <a:cs typeface="Segoe UI"/>
              </a:rPr>
              <a:t> </a:t>
            </a:r>
            <a:r>
              <a:rPr lang="en-US" sz="1400" spc="-20" dirty="0">
                <a:solidFill>
                  <a:srgbClr val="FFFFFF"/>
                </a:solidFill>
                <a:latin typeface="Segoe UI"/>
                <a:cs typeface="Segoe UI"/>
              </a:rPr>
              <a:t>Month Hour</a:t>
            </a:r>
            <a:r>
              <a:rPr sz="1400" dirty="0">
                <a:solidFill>
                  <a:srgbClr val="FFFFFF"/>
                </a:solidFill>
                <a:latin typeface="Segoe UI"/>
                <a:cs typeface="Segoe UI"/>
              </a:rPr>
              <a:t>	</a:t>
            </a:r>
            <a:r>
              <a:rPr sz="2100" baseline="3968" dirty="0">
                <a:solidFill>
                  <a:srgbClr val="FFFFFF"/>
                </a:solidFill>
                <a:latin typeface="Segoe UI"/>
                <a:cs typeface="Segoe UI"/>
              </a:rPr>
              <a:t>4</a:t>
            </a:r>
            <a:r>
              <a:rPr sz="2100" spc="-15" baseline="3968" dirty="0">
                <a:solidFill>
                  <a:srgbClr val="FFFFFF"/>
                </a:solidFill>
                <a:latin typeface="Segoe UI"/>
                <a:cs typeface="Segoe UI"/>
              </a:rPr>
              <a:t> Seasons</a:t>
            </a:r>
            <a:r>
              <a:rPr lang="en-US" sz="2100" spc="-15" baseline="3968" dirty="0">
                <a:solidFill>
                  <a:srgbClr val="FFFFFF"/>
                </a:solidFill>
                <a:latin typeface="Segoe UI"/>
                <a:cs typeface="Segoe UI"/>
              </a:rPr>
              <a:t>, Month Name, Hour </a:t>
            </a:r>
            <a:endParaRPr sz="2100" baseline="3968" dirty="0">
              <a:latin typeface="Segoe UI"/>
              <a:cs typeface="Segoe UI"/>
            </a:endParaRPr>
          </a:p>
        </p:txBody>
      </p:sp>
      <p:grpSp>
        <p:nvGrpSpPr>
          <p:cNvPr id="95" name="object 95"/>
          <p:cNvGrpSpPr/>
          <p:nvPr/>
        </p:nvGrpSpPr>
        <p:grpSpPr>
          <a:xfrm>
            <a:off x="6379083" y="4730877"/>
            <a:ext cx="1763802" cy="1042592"/>
            <a:chOff x="6379083" y="4730877"/>
            <a:chExt cx="1382395" cy="691515"/>
          </a:xfrm>
        </p:grpSpPr>
        <p:sp>
          <p:nvSpPr>
            <p:cNvPr id="96" name="object 96"/>
            <p:cNvSpPr/>
            <p:nvPr/>
          </p:nvSpPr>
          <p:spPr>
            <a:xfrm>
              <a:off x="6379083" y="4730877"/>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92D050"/>
            </a:solidFill>
          </p:spPr>
          <p:txBody>
            <a:bodyPr wrap="square" lIns="0" tIns="0" rIns="0" bIns="0" rtlCol="0"/>
            <a:lstStyle/>
            <a:p>
              <a:endParaRPr/>
            </a:p>
          </p:txBody>
        </p:sp>
        <p:sp>
          <p:nvSpPr>
            <p:cNvPr id="97" name="object 97"/>
            <p:cNvSpPr/>
            <p:nvPr/>
          </p:nvSpPr>
          <p:spPr>
            <a:xfrm>
              <a:off x="6398514" y="4750308"/>
              <a:ext cx="1342390" cy="650875"/>
            </a:xfrm>
            <a:custGeom>
              <a:avLst/>
              <a:gdLst/>
              <a:ahLst/>
              <a:cxnLst/>
              <a:rect l="l" t="t" r="r" b="b"/>
              <a:pathLst>
                <a:path w="1342390" h="650875">
                  <a:moveTo>
                    <a:pt x="1341882" y="0"/>
                  </a:moveTo>
                  <a:lnTo>
                    <a:pt x="0" y="0"/>
                  </a:lnTo>
                  <a:lnTo>
                    <a:pt x="0" y="650748"/>
                  </a:lnTo>
                  <a:lnTo>
                    <a:pt x="1341882" y="650748"/>
                  </a:lnTo>
                  <a:lnTo>
                    <a:pt x="1341882" y="0"/>
                  </a:lnTo>
                  <a:close/>
                </a:path>
              </a:pathLst>
            </a:custGeom>
            <a:solidFill>
              <a:srgbClr val="92D050"/>
            </a:solidFill>
          </p:spPr>
          <p:txBody>
            <a:bodyPr wrap="square" lIns="0" tIns="0" rIns="0" bIns="0" rtlCol="0"/>
            <a:lstStyle/>
            <a:p>
              <a:endParaRPr/>
            </a:p>
          </p:txBody>
        </p:sp>
      </p:grpSp>
      <p:sp>
        <p:nvSpPr>
          <p:cNvPr id="98" name="object 98"/>
          <p:cNvSpPr txBox="1"/>
          <p:nvPr/>
        </p:nvSpPr>
        <p:spPr>
          <a:xfrm>
            <a:off x="6432024" y="4805446"/>
            <a:ext cx="1742997" cy="886781"/>
          </a:xfrm>
          <a:prstGeom prst="rect">
            <a:avLst/>
          </a:prstGeom>
        </p:spPr>
        <p:txBody>
          <a:bodyPr vert="horz" wrap="square" lIns="0" tIns="12065" rIns="0" bIns="0" rtlCol="0">
            <a:spAutoFit/>
          </a:bodyPr>
          <a:lstStyle/>
          <a:p>
            <a:pPr marL="12700">
              <a:lnSpc>
                <a:spcPct val="100000"/>
              </a:lnSpc>
              <a:spcBef>
                <a:spcPts val="95"/>
              </a:spcBef>
            </a:pPr>
            <a:r>
              <a:rPr lang="en-US" sz="1400" spc="-10" dirty="0">
                <a:solidFill>
                  <a:srgbClr val="FFFFFF"/>
                </a:solidFill>
                <a:latin typeface="Segoe UI"/>
                <a:cs typeface="Segoe UI"/>
              </a:rPr>
              <a:t>Sensor Responds (Proxy to Gases </a:t>
            </a:r>
          </a:p>
          <a:p>
            <a:pPr marL="12700">
              <a:lnSpc>
                <a:spcPct val="100000"/>
              </a:lnSpc>
              <a:spcBef>
                <a:spcPts val="95"/>
              </a:spcBef>
            </a:pPr>
            <a:r>
              <a:rPr lang="en-US" sz="1400" spc="-10" dirty="0">
                <a:solidFill>
                  <a:srgbClr val="FFFFFF"/>
                </a:solidFill>
                <a:latin typeface="Segoe UI"/>
                <a:cs typeface="Segoe UI"/>
              </a:rPr>
              <a:t>which are measured by their concentration</a:t>
            </a:r>
            <a:endParaRPr sz="1400" dirty="0">
              <a:latin typeface="Segoe UI"/>
              <a:cs typeface="Segoe UI"/>
            </a:endParaRPr>
          </a:p>
        </p:txBody>
      </p:sp>
      <p:grpSp>
        <p:nvGrpSpPr>
          <p:cNvPr id="99" name="object 99"/>
          <p:cNvGrpSpPr/>
          <p:nvPr/>
        </p:nvGrpSpPr>
        <p:grpSpPr>
          <a:xfrm>
            <a:off x="552069" y="844556"/>
            <a:ext cx="9760634" cy="5600185"/>
            <a:chOff x="552069" y="844556"/>
            <a:chExt cx="9760634" cy="5600185"/>
          </a:xfrm>
        </p:grpSpPr>
        <p:sp>
          <p:nvSpPr>
            <p:cNvPr id="100" name="object 100"/>
            <p:cNvSpPr/>
            <p:nvPr/>
          </p:nvSpPr>
          <p:spPr>
            <a:xfrm>
              <a:off x="5296661" y="4652771"/>
              <a:ext cx="1023619" cy="400685"/>
            </a:xfrm>
            <a:custGeom>
              <a:avLst/>
              <a:gdLst/>
              <a:ahLst/>
              <a:cxnLst/>
              <a:rect l="l" t="t" r="r" b="b"/>
              <a:pathLst>
                <a:path w="1023620" h="400685">
                  <a:moveTo>
                    <a:pt x="0" y="0"/>
                  </a:moveTo>
                  <a:lnTo>
                    <a:pt x="1023073" y="400202"/>
                  </a:lnTo>
                </a:path>
              </a:pathLst>
            </a:custGeom>
            <a:ln w="12700">
              <a:solidFill>
                <a:srgbClr val="00AA50"/>
              </a:solidFill>
              <a:prstDash val="lgDash"/>
            </a:ln>
          </p:spPr>
          <p:txBody>
            <a:bodyPr wrap="square" lIns="0" tIns="0" rIns="0" bIns="0" rtlCol="0"/>
            <a:lstStyle/>
            <a:p>
              <a:endParaRPr/>
            </a:p>
          </p:txBody>
        </p:sp>
        <p:sp>
          <p:nvSpPr>
            <p:cNvPr id="101" name="object 101"/>
            <p:cNvSpPr/>
            <p:nvPr/>
          </p:nvSpPr>
          <p:spPr>
            <a:xfrm>
              <a:off x="6294030" y="5012863"/>
              <a:ext cx="85090" cy="71120"/>
            </a:xfrm>
            <a:custGeom>
              <a:avLst/>
              <a:gdLst/>
              <a:ahLst/>
              <a:cxnLst/>
              <a:rect l="l" t="t" r="r" b="b"/>
              <a:pathLst>
                <a:path w="85089" h="71120">
                  <a:moveTo>
                    <a:pt x="27762" y="0"/>
                  </a:moveTo>
                  <a:lnTo>
                    <a:pt x="0" y="70967"/>
                  </a:lnTo>
                  <a:lnTo>
                    <a:pt x="84848" y="63245"/>
                  </a:lnTo>
                  <a:lnTo>
                    <a:pt x="27762" y="0"/>
                  </a:lnTo>
                  <a:close/>
                </a:path>
              </a:pathLst>
            </a:custGeom>
            <a:solidFill>
              <a:srgbClr val="00AA50"/>
            </a:solidFill>
          </p:spPr>
          <p:txBody>
            <a:bodyPr wrap="square" lIns="0" tIns="0" rIns="0" bIns="0" rtlCol="0"/>
            <a:lstStyle/>
            <a:p>
              <a:endParaRPr/>
            </a:p>
          </p:txBody>
        </p:sp>
        <p:sp>
          <p:nvSpPr>
            <p:cNvPr id="102" name="object 102"/>
            <p:cNvSpPr/>
            <p:nvPr/>
          </p:nvSpPr>
          <p:spPr>
            <a:xfrm>
              <a:off x="5343905" y="5097830"/>
              <a:ext cx="975360" cy="363220"/>
            </a:xfrm>
            <a:custGeom>
              <a:avLst/>
              <a:gdLst/>
              <a:ahLst/>
              <a:cxnLst/>
              <a:rect l="l" t="t" r="r" b="b"/>
              <a:pathLst>
                <a:path w="975360" h="363220">
                  <a:moveTo>
                    <a:pt x="0" y="362839"/>
                  </a:moveTo>
                  <a:lnTo>
                    <a:pt x="974750" y="0"/>
                  </a:lnTo>
                </a:path>
              </a:pathLst>
            </a:custGeom>
            <a:ln w="12700">
              <a:solidFill>
                <a:srgbClr val="00AA50"/>
              </a:solidFill>
              <a:prstDash val="lgDash"/>
            </a:ln>
          </p:spPr>
          <p:txBody>
            <a:bodyPr wrap="square" lIns="0" tIns="0" rIns="0" bIns="0" rtlCol="0"/>
            <a:lstStyle/>
            <a:p>
              <a:endParaRPr/>
            </a:p>
          </p:txBody>
        </p:sp>
        <p:sp>
          <p:nvSpPr>
            <p:cNvPr id="103" name="object 103"/>
            <p:cNvSpPr/>
            <p:nvPr/>
          </p:nvSpPr>
          <p:spPr>
            <a:xfrm>
              <a:off x="6293470" y="5066560"/>
              <a:ext cx="85090" cy="71755"/>
            </a:xfrm>
            <a:custGeom>
              <a:avLst/>
              <a:gdLst/>
              <a:ahLst/>
              <a:cxnLst/>
              <a:rect l="l" t="t" r="r" b="b"/>
              <a:pathLst>
                <a:path w="85089" h="71754">
                  <a:moveTo>
                    <a:pt x="0" y="0"/>
                  </a:moveTo>
                  <a:lnTo>
                    <a:pt x="26581" y="71412"/>
                  </a:lnTo>
                  <a:lnTo>
                    <a:pt x="84696" y="9118"/>
                  </a:lnTo>
                  <a:lnTo>
                    <a:pt x="0" y="0"/>
                  </a:lnTo>
                  <a:close/>
                </a:path>
              </a:pathLst>
            </a:custGeom>
            <a:solidFill>
              <a:srgbClr val="00AA50"/>
            </a:solidFill>
          </p:spPr>
          <p:txBody>
            <a:bodyPr wrap="square" lIns="0" tIns="0" rIns="0" bIns="0" rtlCol="0"/>
            <a:lstStyle/>
            <a:p>
              <a:endParaRPr/>
            </a:p>
          </p:txBody>
        </p:sp>
        <p:sp>
          <p:nvSpPr>
            <p:cNvPr id="104" name="object 104"/>
            <p:cNvSpPr/>
            <p:nvPr/>
          </p:nvSpPr>
          <p:spPr>
            <a:xfrm>
              <a:off x="6380728" y="844556"/>
              <a:ext cx="3931975" cy="4964169"/>
            </a:xfrm>
            <a:custGeom>
              <a:avLst/>
              <a:gdLst/>
              <a:ahLst/>
              <a:cxnLst/>
              <a:rect l="l" t="t" r="r" b="b"/>
              <a:pathLst>
                <a:path w="3535679" h="4110354">
                  <a:moveTo>
                    <a:pt x="0" y="3195828"/>
                  </a:moveTo>
                  <a:lnTo>
                    <a:pt x="1623060" y="3195828"/>
                  </a:lnTo>
                  <a:lnTo>
                    <a:pt x="1623060" y="4110228"/>
                  </a:lnTo>
                  <a:lnTo>
                    <a:pt x="0" y="4110228"/>
                  </a:lnTo>
                  <a:lnTo>
                    <a:pt x="0" y="3195828"/>
                  </a:lnTo>
                  <a:close/>
                </a:path>
                <a:path w="3535679" h="4110354">
                  <a:moveTo>
                    <a:pt x="1911858" y="0"/>
                  </a:moveTo>
                  <a:lnTo>
                    <a:pt x="3535680" y="0"/>
                  </a:lnTo>
                  <a:lnTo>
                    <a:pt x="3535680" y="914400"/>
                  </a:lnTo>
                  <a:lnTo>
                    <a:pt x="1911858" y="914400"/>
                  </a:lnTo>
                  <a:lnTo>
                    <a:pt x="1911858" y="0"/>
                  </a:lnTo>
                  <a:close/>
                </a:path>
              </a:pathLst>
            </a:custGeom>
            <a:ln w="28575">
              <a:noFill/>
            </a:ln>
          </p:spPr>
          <p:txBody>
            <a:bodyPr wrap="square" lIns="0" tIns="0" rIns="0" bIns="0" rtlCol="0"/>
            <a:lstStyle/>
            <a:p>
              <a:endParaRPr/>
            </a:p>
          </p:txBody>
        </p:sp>
        <p:sp>
          <p:nvSpPr>
            <p:cNvPr id="105" name="object 105"/>
            <p:cNvSpPr/>
            <p:nvPr/>
          </p:nvSpPr>
          <p:spPr>
            <a:xfrm>
              <a:off x="552069" y="4399406"/>
              <a:ext cx="1391920" cy="2045335"/>
            </a:xfrm>
            <a:custGeom>
              <a:avLst/>
              <a:gdLst/>
              <a:ahLst/>
              <a:cxnLst/>
              <a:rect l="l" t="t" r="r" b="b"/>
              <a:pathLst>
                <a:path w="1391920" h="2045335">
                  <a:moveTo>
                    <a:pt x="1252270" y="0"/>
                  </a:moveTo>
                  <a:lnTo>
                    <a:pt x="139141" y="0"/>
                  </a:lnTo>
                  <a:lnTo>
                    <a:pt x="95160" y="7093"/>
                  </a:lnTo>
                  <a:lnTo>
                    <a:pt x="56965" y="26845"/>
                  </a:lnTo>
                  <a:lnTo>
                    <a:pt x="26845" y="56965"/>
                  </a:lnTo>
                  <a:lnTo>
                    <a:pt x="7093" y="95160"/>
                  </a:lnTo>
                  <a:lnTo>
                    <a:pt x="0" y="139141"/>
                  </a:lnTo>
                  <a:lnTo>
                    <a:pt x="0" y="1906066"/>
                  </a:lnTo>
                  <a:lnTo>
                    <a:pt x="7093" y="1950047"/>
                  </a:lnTo>
                  <a:lnTo>
                    <a:pt x="26845" y="1988242"/>
                  </a:lnTo>
                  <a:lnTo>
                    <a:pt x="56965" y="2018362"/>
                  </a:lnTo>
                  <a:lnTo>
                    <a:pt x="95160" y="2038114"/>
                  </a:lnTo>
                  <a:lnTo>
                    <a:pt x="139141" y="2045208"/>
                  </a:lnTo>
                  <a:lnTo>
                    <a:pt x="1252270" y="2045208"/>
                  </a:lnTo>
                  <a:lnTo>
                    <a:pt x="1296251" y="2038114"/>
                  </a:lnTo>
                  <a:lnTo>
                    <a:pt x="1334446" y="2018362"/>
                  </a:lnTo>
                  <a:lnTo>
                    <a:pt x="1364566" y="1988242"/>
                  </a:lnTo>
                  <a:lnTo>
                    <a:pt x="1384318" y="1950047"/>
                  </a:lnTo>
                  <a:lnTo>
                    <a:pt x="1391412" y="1906066"/>
                  </a:lnTo>
                  <a:lnTo>
                    <a:pt x="1391412" y="139141"/>
                  </a:lnTo>
                  <a:lnTo>
                    <a:pt x="1384318" y="95160"/>
                  </a:lnTo>
                  <a:lnTo>
                    <a:pt x="1364566" y="56965"/>
                  </a:lnTo>
                  <a:lnTo>
                    <a:pt x="1334446" y="26845"/>
                  </a:lnTo>
                  <a:lnTo>
                    <a:pt x="1296251" y="7093"/>
                  </a:lnTo>
                  <a:lnTo>
                    <a:pt x="1252270" y="0"/>
                  </a:lnTo>
                  <a:close/>
                </a:path>
              </a:pathLst>
            </a:custGeom>
            <a:solidFill>
              <a:srgbClr val="8484B7"/>
            </a:solidFill>
          </p:spPr>
          <p:txBody>
            <a:bodyPr wrap="square" lIns="0" tIns="0" rIns="0" bIns="0" rtlCol="0"/>
            <a:lstStyle/>
            <a:p>
              <a:endParaRPr/>
            </a:p>
          </p:txBody>
        </p:sp>
        <p:sp>
          <p:nvSpPr>
            <p:cNvPr id="106" name="object 106"/>
            <p:cNvSpPr/>
            <p:nvPr/>
          </p:nvSpPr>
          <p:spPr>
            <a:xfrm>
              <a:off x="552069" y="4399406"/>
              <a:ext cx="1391920" cy="2045335"/>
            </a:xfrm>
            <a:custGeom>
              <a:avLst/>
              <a:gdLst/>
              <a:ahLst/>
              <a:cxnLst/>
              <a:rect l="l" t="t" r="r" b="b"/>
              <a:pathLst>
                <a:path w="1391920" h="2045335">
                  <a:moveTo>
                    <a:pt x="0" y="139141"/>
                  </a:moveTo>
                  <a:lnTo>
                    <a:pt x="7093" y="95160"/>
                  </a:lnTo>
                  <a:lnTo>
                    <a:pt x="26845" y="56965"/>
                  </a:lnTo>
                  <a:lnTo>
                    <a:pt x="56965" y="26845"/>
                  </a:lnTo>
                  <a:lnTo>
                    <a:pt x="95160" y="7093"/>
                  </a:lnTo>
                  <a:lnTo>
                    <a:pt x="139141" y="0"/>
                  </a:lnTo>
                  <a:lnTo>
                    <a:pt x="1252270" y="0"/>
                  </a:lnTo>
                  <a:lnTo>
                    <a:pt x="1296251" y="7093"/>
                  </a:lnTo>
                  <a:lnTo>
                    <a:pt x="1334446" y="26845"/>
                  </a:lnTo>
                  <a:lnTo>
                    <a:pt x="1364566" y="56965"/>
                  </a:lnTo>
                  <a:lnTo>
                    <a:pt x="1384318" y="95160"/>
                  </a:lnTo>
                  <a:lnTo>
                    <a:pt x="1391412" y="139141"/>
                  </a:lnTo>
                  <a:lnTo>
                    <a:pt x="1391412" y="1906066"/>
                  </a:lnTo>
                  <a:lnTo>
                    <a:pt x="1384318" y="1950047"/>
                  </a:lnTo>
                  <a:lnTo>
                    <a:pt x="1364566" y="1988242"/>
                  </a:lnTo>
                  <a:lnTo>
                    <a:pt x="1334446" y="2018362"/>
                  </a:lnTo>
                  <a:lnTo>
                    <a:pt x="1296251" y="2038114"/>
                  </a:lnTo>
                  <a:lnTo>
                    <a:pt x="1252270" y="2045208"/>
                  </a:lnTo>
                  <a:lnTo>
                    <a:pt x="139141" y="2045208"/>
                  </a:lnTo>
                  <a:lnTo>
                    <a:pt x="95160" y="2038114"/>
                  </a:lnTo>
                  <a:lnTo>
                    <a:pt x="56965" y="2018362"/>
                  </a:lnTo>
                  <a:lnTo>
                    <a:pt x="26845" y="1988242"/>
                  </a:lnTo>
                  <a:lnTo>
                    <a:pt x="7093" y="1950047"/>
                  </a:lnTo>
                  <a:lnTo>
                    <a:pt x="0" y="1906066"/>
                  </a:lnTo>
                  <a:lnTo>
                    <a:pt x="0" y="139141"/>
                  </a:lnTo>
                  <a:close/>
                </a:path>
              </a:pathLst>
            </a:custGeom>
            <a:ln w="12700">
              <a:solidFill>
                <a:srgbClr val="FFFFFF"/>
              </a:solidFill>
            </a:ln>
          </p:spPr>
          <p:txBody>
            <a:bodyPr wrap="square" lIns="0" tIns="0" rIns="0" bIns="0" rtlCol="0"/>
            <a:lstStyle/>
            <a:p>
              <a:endParaRPr/>
            </a:p>
          </p:txBody>
        </p:sp>
        <p:sp>
          <p:nvSpPr>
            <p:cNvPr id="107" name="object 107"/>
            <p:cNvSpPr/>
            <p:nvPr/>
          </p:nvSpPr>
          <p:spPr>
            <a:xfrm>
              <a:off x="571500" y="4458461"/>
              <a:ext cx="1351280" cy="1925955"/>
            </a:xfrm>
            <a:custGeom>
              <a:avLst/>
              <a:gdLst/>
              <a:ahLst/>
              <a:cxnLst/>
              <a:rect l="l" t="t" r="r" b="b"/>
              <a:pathLst>
                <a:path w="1351280" h="1925954">
                  <a:moveTo>
                    <a:pt x="1351026" y="0"/>
                  </a:moveTo>
                  <a:lnTo>
                    <a:pt x="0" y="0"/>
                  </a:lnTo>
                  <a:lnTo>
                    <a:pt x="0" y="1925574"/>
                  </a:lnTo>
                  <a:lnTo>
                    <a:pt x="1351026" y="1925574"/>
                  </a:lnTo>
                  <a:lnTo>
                    <a:pt x="1351026" y="0"/>
                  </a:lnTo>
                  <a:close/>
                </a:path>
              </a:pathLst>
            </a:custGeom>
            <a:solidFill>
              <a:srgbClr val="8484B7"/>
            </a:solidFill>
          </p:spPr>
          <p:txBody>
            <a:bodyPr wrap="square" lIns="0" tIns="0" rIns="0" bIns="0" rtlCol="0"/>
            <a:lstStyle/>
            <a:p>
              <a:endParaRPr/>
            </a:p>
          </p:txBody>
        </p:sp>
      </p:grpSp>
      <p:sp>
        <p:nvSpPr>
          <p:cNvPr id="108" name="object 108"/>
          <p:cNvSpPr txBox="1"/>
          <p:nvPr/>
        </p:nvSpPr>
        <p:spPr>
          <a:xfrm>
            <a:off x="637117" y="4457190"/>
            <a:ext cx="1149985" cy="1230630"/>
          </a:xfrm>
          <a:prstGeom prst="rect">
            <a:avLst/>
          </a:prstGeom>
        </p:spPr>
        <p:txBody>
          <a:bodyPr vert="horz" wrap="square" lIns="0" tIns="36830" rIns="0" bIns="0" rtlCol="0">
            <a:spAutoFit/>
          </a:bodyPr>
          <a:lstStyle/>
          <a:p>
            <a:pPr marL="340995" marR="5080" indent="-201930">
              <a:lnSpc>
                <a:spcPts val="1510"/>
              </a:lnSpc>
              <a:spcBef>
                <a:spcPts val="290"/>
              </a:spcBef>
            </a:pPr>
            <a:r>
              <a:rPr sz="1400" dirty="0">
                <a:solidFill>
                  <a:srgbClr val="FFFFFF"/>
                </a:solidFill>
                <a:latin typeface="Segoe UI"/>
                <a:cs typeface="Segoe UI"/>
              </a:rPr>
              <a:t>3</a:t>
            </a:r>
            <a:r>
              <a:rPr sz="1400" spc="-10" dirty="0">
                <a:solidFill>
                  <a:srgbClr val="FFFFFF"/>
                </a:solidFill>
                <a:latin typeface="Segoe UI"/>
                <a:cs typeface="Segoe UI"/>
              </a:rPr>
              <a:t> Exogenous Factors:</a:t>
            </a:r>
            <a:endParaRPr sz="1400" dirty="0">
              <a:latin typeface="Segoe UI"/>
              <a:cs typeface="Segoe UI"/>
            </a:endParaRPr>
          </a:p>
          <a:p>
            <a:pPr marL="297815" indent="-285750">
              <a:lnSpc>
                <a:spcPct val="100000"/>
              </a:lnSpc>
              <a:spcBef>
                <a:spcPts val="400"/>
              </a:spcBef>
              <a:buFont typeface="Arial"/>
              <a:buChar char="•"/>
              <a:tabLst>
                <a:tab pos="297815" algn="l"/>
                <a:tab pos="298450" algn="l"/>
              </a:tabLst>
            </a:pPr>
            <a:r>
              <a:rPr lang="en-US" sz="1400" spc="-25" dirty="0">
                <a:solidFill>
                  <a:srgbClr val="FFFFFF"/>
                </a:solidFill>
                <a:latin typeface="Segoe UI"/>
                <a:cs typeface="Segoe UI"/>
              </a:rPr>
              <a:t>Temp</a:t>
            </a:r>
            <a:endParaRPr sz="1400" dirty="0">
              <a:latin typeface="Segoe UI"/>
              <a:cs typeface="Segoe UI"/>
            </a:endParaRPr>
          </a:p>
          <a:p>
            <a:pPr marL="297815" indent="-285750">
              <a:lnSpc>
                <a:spcPct val="100000"/>
              </a:lnSpc>
              <a:spcBef>
                <a:spcPts val="420"/>
              </a:spcBef>
              <a:buFont typeface="Arial"/>
              <a:buChar char="•"/>
              <a:tabLst>
                <a:tab pos="297815" algn="l"/>
                <a:tab pos="298450" algn="l"/>
              </a:tabLst>
            </a:pPr>
            <a:r>
              <a:rPr lang="en-US" sz="1400" b="1" dirty="0">
                <a:solidFill>
                  <a:schemeClr val="bg1"/>
                </a:solidFill>
                <a:latin typeface="Segoe UI"/>
                <a:cs typeface="Segoe UI"/>
              </a:rPr>
              <a:t>RH</a:t>
            </a:r>
            <a:endParaRPr sz="1400" b="1" dirty="0">
              <a:solidFill>
                <a:schemeClr val="bg1"/>
              </a:solidFill>
              <a:latin typeface="Segoe UI"/>
              <a:cs typeface="Segoe UI"/>
            </a:endParaRPr>
          </a:p>
          <a:p>
            <a:pPr marL="297815" indent="-285750">
              <a:lnSpc>
                <a:spcPct val="100000"/>
              </a:lnSpc>
              <a:spcBef>
                <a:spcPts val="420"/>
              </a:spcBef>
              <a:buFont typeface="Arial"/>
              <a:buChar char="•"/>
              <a:tabLst>
                <a:tab pos="297815" algn="l"/>
                <a:tab pos="298450" algn="l"/>
              </a:tabLst>
            </a:pPr>
            <a:r>
              <a:rPr lang="en-US" sz="1400" spc="-10" dirty="0">
                <a:solidFill>
                  <a:srgbClr val="FFFFFF"/>
                </a:solidFill>
                <a:latin typeface="Segoe UI"/>
                <a:cs typeface="Segoe UI"/>
              </a:rPr>
              <a:t>AH</a:t>
            </a:r>
            <a:endParaRPr sz="1400" dirty="0">
              <a:latin typeface="Segoe UI"/>
              <a:cs typeface="Segoe UI"/>
            </a:endParaRPr>
          </a:p>
        </p:txBody>
      </p:sp>
      <p:sp>
        <p:nvSpPr>
          <p:cNvPr id="109" name="object 10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16</a:t>
            </a:fld>
            <a:endParaRPr spc="-50" dirty="0"/>
          </a:p>
        </p:txBody>
      </p:sp>
      <p:sp>
        <p:nvSpPr>
          <p:cNvPr id="111" name="object 86">
            <a:extLst>
              <a:ext uri="{FF2B5EF4-FFF2-40B4-BE49-F238E27FC236}">
                <a16:creationId xmlns:a16="http://schemas.microsoft.com/office/drawing/2014/main" id="{0E841DF7-689D-F68B-40EB-682FF0B75257}"/>
              </a:ext>
            </a:extLst>
          </p:cNvPr>
          <p:cNvSpPr/>
          <p:nvPr/>
        </p:nvSpPr>
        <p:spPr>
          <a:xfrm rot="10800000" flipH="1">
            <a:off x="1189251" y="4111404"/>
            <a:ext cx="45719" cy="286731"/>
          </a:xfrm>
          <a:custGeom>
            <a:avLst/>
            <a:gdLst/>
            <a:ahLst/>
            <a:cxnLst/>
            <a:rect l="l" t="t" r="r" b="b"/>
            <a:pathLst>
              <a:path h="304164">
                <a:moveTo>
                  <a:pt x="0" y="304139"/>
                </a:moveTo>
                <a:lnTo>
                  <a:pt x="0" y="0"/>
                </a:lnTo>
              </a:path>
            </a:pathLst>
          </a:custGeom>
          <a:ln w="19050">
            <a:solidFill>
              <a:srgbClr val="585858"/>
            </a:solidFill>
          </a:ln>
        </p:spPr>
        <p:txBody>
          <a:bodyPr wrap="square" lIns="0" tIns="0" rIns="0" bIns="0" rtlCol="0"/>
          <a:lstStyle/>
          <a:p>
            <a:endParaRPr/>
          </a:p>
        </p:txBody>
      </p:sp>
      <p:sp>
        <p:nvSpPr>
          <p:cNvPr id="112" name="object 108">
            <a:extLst>
              <a:ext uri="{FF2B5EF4-FFF2-40B4-BE49-F238E27FC236}">
                <a16:creationId xmlns:a16="http://schemas.microsoft.com/office/drawing/2014/main" id="{C1ACD0B1-FDD6-749B-42A5-38240D12B8AF}"/>
              </a:ext>
            </a:extLst>
          </p:cNvPr>
          <p:cNvSpPr txBox="1"/>
          <p:nvPr/>
        </p:nvSpPr>
        <p:spPr>
          <a:xfrm>
            <a:off x="653502" y="5702342"/>
            <a:ext cx="1149985" cy="688650"/>
          </a:xfrm>
          <a:prstGeom prst="rect">
            <a:avLst/>
          </a:prstGeom>
        </p:spPr>
        <p:txBody>
          <a:bodyPr vert="horz" wrap="square" lIns="0" tIns="36830" rIns="0" bIns="0" rtlCol="0">
            <a:spAutoFit/>
          </a:bodyPr>
          <a:lstStyle/>
          <a:p>
            <a:pPr marL="340995" marR="5080" indent="-201930">
              <a:lnSpc>
                <a:spcPts val="1510"/>
              </a:lnSpc>
              <a:spcBef>
                <a:spcPts val="290"/>
              </a:spcBef>
            </a:pPr>
            <a:r>
              <a:rPr lang="en-US" sz="1400" spc="-10" dirty="0">
                <a:solidFill>
                  <a:srgbClr val="FFFFFF"/>
                </a:solidFill>
                <a:latin typeface="Segoe UI"/>
                <a:cs typeface="Segoe UI"/>
              </a:rPr>
              <a:t>1</a:t>
            </a:r>
            <a:r>
              <a:rPr sz="1400" spc="-10" dirty="0">
                <a:solidFill>
                  <a:srgbClr val="FFFFFF"/>
                </a:solidFill>
                <a:latin typeface="Segoe UI"/>
                <a:cs typeface="Segoe UI"/>
              </a:rPr>
              <a:t> </a:t>
            </a:r>
            <a:r>
              <a:rPr lang="en-US" sz="1400" spc="-10" dirty="0">
                <a:solidFill>
                  <a:srgbClr val="FFFFFF"/>
                </a:solidFill>
                <a:latin typeface="Segoe UI"/>
                <a:cs typeface="Segoe UI"/>
              </a:rPr>
              <a:t>Temporal</a:t>
            </a:r>
            <a:r>
              <a:rPr sz="1400" spc="-10" dirty="0">
                <a:solidFill>
                  <a:srgbClr val="FFFFFF"/>
                </a:solidFill>
                <a:latin typeface="Segoe UI"/>
                <a:cs typeface="Segoe UI"/>
              </a:rPr>
              <a:t> Factors:</a:t>
            </a:r>
            <a:endParaRPr sz="1400" dirty="0">
              <a:latin typeface="Segoe UI"/>
              <a:cs typeface="Segoe UI"/>
            </a:endParaRPr>
          </a:p>
          <a:p>
            <a:pPr marL="297815" indent="-285750">
              <a:lnSpc>
                <a:spcPct val="100000"/>
              </a:lnSpc>
              <a:spcBef>
                <a:spcPts val="400"/>
              </a:spcBef>
              <a:buFont typeface="Arial"/>
              <a:buChar char="•"/>
              <a:tabLst>
                <a:tab pos="297815" algn="l"/>
                <a:tab pos="298450" algn="l"/>
              </a:tabLst>
            </a:pPr>
            <a:r>
              <a:rPr lang="en-US" sz="1400" spc="-25" dirty="0">
                <a:solidFill>
                  <a:srgbClr val="FFFFFF"/>
                </a:solidFill>
                <a:latin typeface="Segoe UI"/>
                <a:cs typeface="Segoe UI"/>
              </a:rPr>
              <a:t>Datetime</a:t>
            </a:r>
            <a:endParaRPr sz="1400" dirty="0">
              <a:latin typeface="Segoe UI"/>
              <a:cs typeface="Segoe UI"/>
            </a:endParaRPr>
          </a:p>
        </p:txBody>
      </p:sp>
      <p:sp>
        <p:nvSpPr>
          <p:cNvPr id="117" name="object 69">
            <a:extLst>
              <a:ext uri="{FF2B5EF4-FFF2-40B4-BE49-F238E27FC236}">
                <a16:creationId xmlns:a16="http://schemas.microsoft.com/office/drawing/2014/main" id="{5A07B48B-6628-82B9-9E25-3A6C620D94C0}"/>
              </a:ext>
            </a:extLst>
          </p:cNvPr>
          <p:cNvSpPr txBox="1"/>
          <p:nvPr/>
        </p:nvSpPr>
        <p:spPr>
          <a:xfrm>
            <a:off x="4340500" y="4558874"/>
            <a:ext cx="1624330" cy="327012"/>
          </a:xfrm>
          <a:prstGeom prst="rect">
            <a:avLst/>
          </a:prstGeom>
          <a:ln w="28575">
            <a:noFill/>
          </a:ln>
        </p:spPr>
        <p:txBody>
          <a:bodyPr vert="horz" wrap="square" lIns="0" tIns="110489" rIns="0" bIns="0" rtlCol="0">
            <a:spAutoFit/>
          </a:bodyPr>
          <a:lstStyle/>
          <a:p>
            <a:pPr marL="10160" algn="ctr">
              <a:lnSpc>
                <a:spcPct val="100000"/>
              </a:lnSpc>
              <a:spcBef>
                <a:spcPts val="869"/>
              </a:spcBef>
            </a:pPr>
            <a:r>
              <a:rPr lang="en-AU" sz="1400" spc="-10" dirty="0">
                <a:solidFill>
                  <a:srgbClr val="FFFFFF"/>
                </a:solidFill>
                <a:latin typeface="Segoe UI"/>
                <a:cs typeface="Segoe UI"/>
              </a:rPr>
              <a:t>PT08.S2(NMHC</a:t>
            </a:r>
            <a:endParaRPr sz="1400" dirty="0">
              <a:latin typeface="Segoe UI"/>
              <a:cs typeface="Segoe UI"/>
            </a:endParaRPr>
          </a:p>
        </p:txBody>
      </p:sp>
      <p:sp>
        <p:nvSpPr>
          <p:cNvPr id="118" name="object 74">
            <a:extLst>
              <a:ext uri="{FF2B5EF4-FFF2-40B4-BE49-F238E27FC236}">
                <a16:creationId xmlns:a16="http://schemas.microsoft.com/office/drawing/2014/main" id="{310C1749-E9A6-0B29-13B2-AF76795E9A92}"/>
              </a:ext>
            </a:extLst>
          </p:cNvPr>
          <p:cNvSpPr txBox="1"/>
          <p:nvPr/>
        </p:nvSpPr>
        <p:spPr>
          <a:xfrm>
            <a:off x="4531166" y="5456883"/>
            <a:ext cx="1177290" cy="251351"/>
          </a:xfrm>
          <a:prstGeom prst="rect">
            <a:avLst/>
          </a:prstGeom>
        </p:spPr>
        <p:txBody>
          <a:bodyPr vert="horz" wrap="square" lIns="0" tIns="35560" rIns="0" bIns="0" rtlCol="0">
            <a:spAutoFit/>
          </a:bodyPr>
          <a:lstStyle/>
          <a:p>
            <a:pPr marR="41275" algn="ctr">
              <a:lnSpc>
                <a:spcPct val="100000"/>
              </a:lnSpc>
              <a:spcBef>
                <a:spcPts val="280"/>
              </a:spcBef>
            </a:pPr>
            <a:r>
              <a:rPr lang="en-AU" sz="1400" spc="-10" dirty="0">
                <a:solidFill>
                  <a:srgbClr val="FFFFFF"/>
                </a:solidFill>
                <a:latin typeface="Segoe UI"/>
                <a:cs typeface="Segoe UI"/>
              </a:rPr>
              <a:t>PT08.S4(NO2)</a:t>
            </a:r>
            <a:endParaRPr sz="1400" dirty="0">
              <a:latin typeface="Segoe UI"/>
              <a:cs typeface="Segoe UI"/>
            </a:endParaRPr>
          </a:p>
        </p:txBody>
      </p:sp>
      <p:sp>
        <p:nvSpPr>
          <p:cNvPr id="119" name="object 102">
            <a:extLst>
              <a:ext uri="{FF2B5EF4-FFF2-40B4-BE49-F238E27FC236}">
                <a16:creationId xmlns:a16="http://schemas.microsoft.com/office/drawing/2014/main" id="{06B21F62-B0D6-A92E-9740-1928DE598136}"/>
              </a:ext>
            </a:extLst>
          </p:cNvPr>
          <p:cNvSpPr/>
          <p:nvPr/>
        </p:nvSpPr>
        <p:spPr>
          <a:xfrm>
            <a:off x="5843660" y="5432453"/>
            <a:ext cx="644681" cy="770777"/>
          </a:xfrm>
          <a:custGeom>
            <a:avLst/>
            <a:gdLst/>
            <a:ahLst/>
            <a:cxnLst/>
            <a:rect l="l" t="t" r="r" b="b"/>
            <a:pathLst>
              <a:path w="975360" h="363220">
                <a:moveTo>
                  <a:pt x="0" y="362839"/>
                </a:moveTo>
                <a:lnTo>
                  <a:pt x="974750" y="0"/>
                </a:lnTo>
              </a:path>
            </a:pathLst>
          </a:custGeom>
          <a:ln w="12700">
            <a:solidFill>
              <a:srgbClr val="00AA50"/>
            </a:solidFill>
            <a:prstDash val="lgDash"/>
          </a:ln>
        </p:spPr>
        <p:txBody>
          <a:bodyPr wrap="square" lIns="0" tIns="0" rIns="0" bIns="0" rtlCol="0"/>
          <a:lstStyle/>
          <a:p>
            <a:endParaRPr/>
          </a:p>
        </p:txBody>
      </p:sp>
      <p:grpSp>
        <p:nvGrpSpPr>
          <p:cNvPr id="120" name="object 40">
            <a:extLst>
              <a:ext uri="{FF2B5EF4-FFF2-40B4-BE49-F238E27FC236}">
                <a16:creationId xmlns:a16="http://schemas.microsoft.com/office/drawing/2014/main" id="{A46343FF-0CC3-C53B-6931-CB48FA8C5BCD}"/>
              </a:ext>
            </a:extLst>
          </p:cNvPr>
          <p:cNvGrpSpPr/>
          <p:nvPr/>
        </p:nvGrpSpPr>
        <p:grpSpPr>
          <a:xfrm>
            <a:off x="5812959" y="2528824"/>
            <a:ext cx="1983360" cy="762254"/>
            <a:chOff x="5819775" y="3526916"/>
            <a:chExt cx="1983360" cy="762254"/>
          </a:xfrm>
        </p:grpSpPr>
        <p:sp>
          <p:nvSpPr>
            <p:cNvPr id="121" name="object 41">
              <a:extLst>
                <a:ext uri="{FF2B5EF4-FFF2-40B4-BE49-F238E27FC236}">
                  <a16:creationId xmlns:a16="http://schemas.microsoft.com/office/drawing/2014/main" id="{452F6DD5-13BB-53D8-AE2C-20E9E7C5EC47}"/>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22" name="object 42">
              <a:extLst>
                <a:ext uri="{FF2B5EF4-FFF2-40B4-BE49-F238E27FC236}">
                  <a16:creationId xmlns:a16="http://schemas.microsoft.com/office/drawing/2014/main" id="{B9DEA736-DF41-E6D0-1412-1D30A7CE06CE}"/>
                </a:ext>
              </a:extLst>
            </p:cNvPr>
            <p:cNvSpPr/>
            <p:nvPr/>
          </p:nvSpPr>
          <p:spPr>
            <a:xfrm>
              <a:off x="6372987" y="3526916"/>
              <a:ext cx="1430148" cy="762254"/>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Concentration Detection</a:t>
              </a:r>
            </a:p>
            <a:p>
              <a:pPr algn="ctr"/>
              <a:r>
                <a:rPr lang="en-US" sz="1400" dirty="0">
                  <a:solidFill>
                    <a:schemeClr val="bg1"/>
                  </a:solidFill>
                </a:rPr>
                <a:t>(Ground Truth)</a:t>
              </a:r>
              <a:endParaRPr sz="1600" dirty="0">
                <a:solidFill>
                  <a:schemeClr val="bg1"/>
                </a:solidFill>
              </a:endParaRPr>
            </a:p>
          </p:txBody>
        </p:sp>
      </p:grpSp>
      <p:grpSp>
        <p:nvGrpSpPr>
          <p:cNvPr id="124" name="object 40">
            <a:extLst>
              <a:ext uri="{FF2B5EF4-FFF2-40B4-BE49-F238E27FC236}">
                <a16:creationId xmlns:a16="http://schemas.microsoft.com/office/drawing/2014/main" id="{79C5DD5A-91C4-E084-8490-0C288B87F927}"/>
              </a:ext>
            </a:extLst>
          </p:cNvPr>
          <p:cNvGrpSpPr/>
          <p:nvPr/>
        </p:nvGrpSpPr>
        <p:grpSpPr>
          <a:xfrm>
            <a:off x="7739759" y="2535539"/>
            <a:ext cx="1935607" cy="890290"/>
            <a:chOff x="5819775" y="3542904"/>
            <a:chExt cx="1935607" cy="890290"/>
          </a:xfrm>
        </p:grpSpPr>
        <p:sp>
          <p:nvSpPr>
            <p:cNvPr id="125" name="object 41">
              <a:extLst>
                <a:ext uri="{FF2B5EF4-FFF2-40B4-BE49-F238E27FC236}">
                  <a16:creationId xmlns:a16="http://schemas.microsoft.com/office/drawing/2014/main" id="{0B0B5A07-E15C-D3C2-5CBF-6282438A8F2D}"/>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26" name="object 42">
              <a:extLst>
                <a:ext uri="{FF2B5EF4-FFF2-40B4-BE49-F238E27FC236}">
                  <a16:creationId xmlns:a16="http://schemas.microsoft.com/office/drawing/2014/main" id="{5D4C8E66-95B8-7FED-3CCC-845ECE5A1067}"/>
                </a:ext>
              </a:extLst>
            </p:cNvPr>
            <p:cNvSpPr/>
            <p:nvPr/>
          </p:nvSpPr>
          <p:spPr>
            <a:xfrm>
              <a:off x="6177618" y="3542904"/>
              <a:ext cx="1577764" cy="89029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Responds</a:t>
              </a:r>
            </a:p>
            <a:p>
              <a:pPr algn="ctr"/>
              <a:r>
                <a:rPr lang="en-US" sz="1400" dirty="0">
                  <a:solidFill>
                    <a:schemeClr val="bg1"/>
                  </a:solidFill>
                </a:rPr>
                <a:t>Detection</a:t>
              </a:r>
            </a:p>
            <a:p>
              <a:pPr algn="ctr"/>
              <a:r>
                <a:rPr lang="en-US" sz="1400" dirty="0">
                  <a:solidFill>
                    <a:schemeClr val="bg1"/>
                  </a:solidFill>
                </a:rPr>
                <a:t>(Nominally Targeted)</a:t>
              </a:r>
            </a:p>
            <a:p>
              <a:pPr algn="ctr"/>
              <a:endParaRPr lang="en-US" sz="1400" dirty="0">
                <a:solidFill>
                  <a:schemeClr val="bg1"/>
                </a:solidFill>
              </a:endParaRPr>
            </a:p>
            <a:p>
              <a:endParaRPr sz="1400" dirty="0"/>
            </a:p>
          </p:txBody>
        </p:sp>
      </p:grpSp>
      <p:grpSp>
        <p:nvGrpSpPr>
          <p:cNvPr id="132" name="object 40">
            <a:extLst>
              <a:ext uri="{FF2B5EF4-FFF2-40B4-BE49-F238E27FC236}">
                <a16:creationId xmlns:a16="http://schemas.microsoft.com/office/drawing/2014/main" id="{5BDE8BA3-AD31-02B6-F3B2-EEF7EB440F46}"/>
              </a:ext>
            </a:extLst>
          </p:cNvPr>
          <p:cNvGrpSpPr/>
          <p:nvPr/>
        </p:nvGrpSpPr>
        <p:grpSpPr>
          <a:xfrm>
            <a:off x="9547350" y="2550018"/>
            <a:ext cx="1935607" cy="582393"/>
            <a:chOff x="5819775" y="3542904"/>
            <a:chExt cx="1935607" cy="582393"/>
          </a:xfrm>
        </p:grpSpPr>
        <p:sp>
          <p:nvSpPr>
            <p:cNvPr id="133" name="object 41">
              <a:extLst>
                <a:ext uri="{FF2B5EF4-FFF2-40B4-BE49-F238E27FC236}">
                  <a16:creationId xmlns:a16="http://schemas.microsoft.com/office/drawing/2014/main" id="{B6E85743-029B-FBBA-B601-5CB9F69756F3}"/>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34" name="object 42">
              <a:extLst>
                <a:ext uri="{FF2B5EF4-FFF2-40B4-BE49-F238E27FC236}">
                  <a16:creationId xmlns:a16="http://schemas.microsoft.com/office/drawing/2014/main" id="{D58D81D5-7E48-163F-E1D4-7587EB62758A}"/>
                </a:ext>
              </a:extLst>
            </p:cNvPr>
            <p:cNvSpPr/>
            <p:nvPr/>
          </p:nvSpPr>
          <p:spPr>
            <a:xfrm>
              <a:off x="6177618" y="3542904"/>
              <a:ext cx="1577764" cy="582393"/>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Exogenous Factors:</a:t>
              </a:r>
            </a:p>
            <a:p>
              <a:pPr algn="ctr"/>
              <a:r>
                <a:rPr lang="en-US" sz="1400" dirty="0">
                  <a:solidFill>
                    <a:schemeClr val="bg1"/>
                  </a:solidFill>
                </a:rPr>
                <a:t>T, </a:t>
              </a:r>
              <a:r>
                <a:rPr lang="en-US" sz="1400" b="1" dirty="0">
                  <a:solidFill>
                    <a:schemeClr val="bg1"/>
                  </a:solidFill>
                </a:rPr>
                <a:t>RH</a:t>
              </a:r>
              <a:r>
                <a:rPr lang="en-US" sz="1400" dirty="0">
                  <a:solidFill>
                    <a:schemeClr val="bg1"/>
                  </a:solidFill>
                </a:rPr>
                <a:t>, AH</a:t>
              </a:r>
            </a:p>
            <a:p>
              <a:pPr algn="ctr"/>
              <a:endParaRPr lang="en-US" sz="1400" dirty="0">
                <a:solidFill>
                  <a:schemeClr val="bg1"/>
                </a:solidFill>
              </a:endParaRPr>
            </a:p>
            <a:p>
              <a:endParaRPr sz="1400"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1 </a:t>
            </a:r>
          </a:p>
        </p:txBody>
      </p:sp>
      <p:sp>
        <p:nvSpPr>
          <p:cNvPr id="14" name="Rectangle 3">
            <a:extLst>
              <a:ext uri="{FF2B5EF4-FFF2-40B4-BE49-F238E27FC236}">
                <a16:creationId xmlns:a16="http://schemas.microsoft.com/office/drawing/2014/main" id="{1FDE493B-AFB5-4035-B00F-D0D1E679460A}"/>
              </a:ext>
            </a:extLst>
          </p:cNvPr>
          <p:cNvSpPr txBox="1">
            <a:spLocks noChangeArrowheads="1"/>
          </p:cNvSpPr>
          <p:nvPr/>
        </p:nvSpPr>
        <p:spPr bwMode="auto">
          <a:xfrm>
            <a:off x="406881" y="990600"/>
            <a:ext cx="5222835" cy="5569299"/>
          </a:xfrm>
          <a:prstGeom prst="rect">
            <a:avLst/>
          </a:prstGeom>
          <a:noFill/>
          <a:ln>
            <a:miter lim="800000"/>
            <a:headEnd/>
            <a:tailEnd/>
          </a:ln>
        </p:spPr>
        <p:txBody>
          <a:bodyPr vert="horz" lIns="0" tIns="0" rIns="0" bIns="0" rtlCol="0">
            <a:noAutofit/>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r>
              <a:rPr lang="en-US" sz="2000" dirty="0">
                <a:latin typeface="Segoe UI" panose="020B0502040204020203" pitchFamily="34" charset="0"/>
                <a:cs typeface="Segoe UI" panose="020B0502040204020203" pitchFamily="34" charset="0"/>
              </a:rPr>
              <a:t>Key Findings:</a:t>
            </a:r>
            <a:endParaRPr lang="en-US" b="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AU" b="0" dirty="0">
                <a:latin typeface="Segoe UI" panose="020B0502040204020203" pitchFamily="34" charset="0"/>
                <a:cs typeface="Segoe UI" panose="020B0502040204020203" pitchFamily="34" charset="0"/>
              </a:rPr>
              <a:t>Each slice of the pie chart represents the mean of concentration of a gas throughout the year. Concentration of tungsten oxide (PTO8_S4_NO2) is maximum.</a:t>
            </a:r>
          </a:p>
          <a:p>
            <a:pPr>
              <a:spcAft>
                <a:spcPts val="1200"/>
              </a:spcAft>
            </a:pPr>
            <a:r>
              <a:rPr lang="en-US" sz="2000" dirty="0">
                <a:latin typeface="Segoe UI" panose="020B0502040204020203" pitchFamily="34" charset="0"/>
                <a:cs typeface="Segoe UI" panose="020B0502040204020203" pitchFamily="34" charset="0"/>
              </a:rPr>
              <a:t>Key Need:</a:t>
            </a:r>
            <a:endParaRPr lang="en-AU" sz="2000" b="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AU" b="0" dirty="0">
                <a:latin typeface="Segoe UI" panose="020B0502040204020203" pitchFamily="34" charset="0"/>
                <a:cs typeface="Segoe UI" panose="020B0502040204020203" pitchFamily="34" charset="0"/>
              </a:rPr>
              <a:t>Recently, new sensing technologies and systems for achieving a truly pervasive air quality (AQ) monitoring capability in cities are being developed. The primary driver is actually the current coarse grained and sparse AQ measuring mesh that is based on costly and cumbersome conventional </a:t>
            </a:r>
            <a:r>
              <a:rPr lang="en-AU" b="0" dirty="0" err="1">
                <a:latin typeface="Segoe UI" panose="020B0502040204020203" pitchFamily="34" charset="0"/>
                <a:cs typeface="Segoe UI" panose="020B0502040204020203" pitchFamily="34" charset="0"/>
              </a:rPr>
              <a:t>analyzers</a:t>
            </a:r>
            <a:r>
              <a:rPr lang="en-AU" b="0" dirty="0">
                <a:latin typeface="Segoe UI" panose="020B0502040204020203" pitchFamily="34" charset="0"/>
                <a:cs typeface="Segoe UI" panose="020B0502040204020203" pitchFamily="34" charset="0"/>
              </a:rPr>
              <a:t>. </a:t>
            </a:r>
          </a:p>
          <a:p>
            <a:pPr algn="just">
              <a:spcAft>
                <a:spcPts val="1200"/>
              </a:spcAft>
            </a:pPr>
            <a:r>
              <a:rPr lang="en-AU" sz="2000" dirty="0">
                <a:cs typeface="Segoe UI" panose="020B0502040204020203" pitchFamily="34" charset="0"/>
              </a:rPr>
              <a:t>→</a:t>
            </a:r>
            <a:r>
              <a:rPr lang="en-AU" b="0" dirty="0">
                <a:latin typeface="Segoe UI" panose="020B0502040204020203" pitchFamily="34" charset="0"/>
                <a:cs typeface="Segoe UI" panose="020B0502040204020203" pitchFamily="34" charset="0"/>
              </a:rPr>
              <a:t> These are challenged by the need for obtaining a detailed and representative map of the true concentrations of pollutants in the city. E. Esposito </a:t>
            </a:r>
            <a:r>
              <a:rPr lang="en-AU" b="0" dirty="0" err="1">
                <a:latin typeface="Segoe UI" panose="020B0502040204020203" pitchFamily="34" charset="0"/>
                <a:cs typeface="Segoe UI" panose="020B0502040204020203" pitchFamily="34" charset="0"/>
              </a:rPr>
              <a:t>et.al</a:t>
            </a:r>
            <a:r>
              <a:rPr lang="en-AU" b="0" dirty="0">
                <a:latin typeface="Segoe UI" panose="020B0502040204020203" pitchFamily="34" charset="0"/>
                <a:cs typeface="Segoe UI" panose="020B0502040204020203" pitchFamily="34" charset="0"/>
              </a:rPr>
              <a:t>., 2016</a:t>
            </a:r>
          </a:p>
          <a:p>
            <a:pPr marL="285750" indent="-285750">
              <a:spcAft>
                <a:spcPts val="1200"/>
              </a:spcAft>
              <a:buFont typeface="Arial" panose="020B0604020202020204" pitchFamily="34" charset="0"/>
              <a:buChar char="•"/>
            </a:pPr>
            <a:endParaRPr lang="en-AU" b="0" dirty="0">
              <a:latin typeface="Segoe UI" panose="020B0502040204020203" pitchFamily="34" charset="0"/>
              <a:cs typeface="Segoe UI" panose="020B0502040204020203" pitchFamily="34" charset="0"/>
            </a:endParaRPr>
          </a:p>
          <a:p>
            <a:pPr>
              <a:spcAft>
                <a:spcPts val="1200"/>
              </a:spcAft>
            </a:pPr>
            <a:endParaRPr lang="en-US" b="0" dirty="0">
              <a:latin typeface="Segoe UI" panose="020B0502040204020203" pitchFamily="34" charset="0"/>
              <a:cs typeface="Segoe UI" panose="020B0502040204020203" pitchFamily="34" charset="0"/>
            </a:endParaRPr>
          </a:p>
          <a:p>
            <a:pPr marL="285750" indent="-285750" fontAlgn="auto">
              <a:spcAft>
                <a:spcPts val="1200"/>
              </a:spcAft>
              <a:buFont typeface="Arial" panose="020B0604020202020204" pitchFamily="34" charset="0"/>
              <a:buChar char="•"/>
            </a:pPr>
            <a:endParaRPr lang="en-US" b="0" dirty="0">
              <a:latin typeface="Segoe UI" panose="020B0502040204020203" pitchFamily="34" charset="0"/>
              <a:cs typeface="Segoe UI" panose="020B0502040204020203" pitchFamily="34" charset="0"/>
            </a:endParaRPr>
          </a:p>
          <a:p>
            <a:pPr marL="285750" indent="-285750" fontAlgn="auto">
              <a:spcAft>
                <a:spcPts val="1200"/>
              </a:spcAft>
              <a:buFont typeface="Arial" panose="020B0604020202020204" pitchFamily="34" charset="0"/>
              <a:buChar char="•"/>
            </a:pPr>
            <a:endParaRPr lang="en-US" b="0"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D3CA3B08-EB63-4912-B894-9C8B2A7E02F6}"/>
              </a:ext>
            </a:extLst>
          </p:cNvPr>
          <p:cNvSpPr txBox="1"/>
          <p:nvPr/>
        </p:nvSpPr>
        <p:spPr>
          <a:xfrm>
            <a:off x="8181829" y="5283200"/>
            <a:ext cx="934824" cy="369332"/>
          </a:xfrm>
          <a:prstGeom prst="rect">
            <a:avLst/>
          </a:prstGeom>
          <a:noFill/>
        </p:spPr>
        <p:txBody>
          <a:bodyPr wrap="square" rtlCol="0">
            <a:spAutoFit/>
          </a:bodyPr>
          <a:lstStyle/>
          <a:p>
            <a:r>
              <a:rPr lang="en-US" sz="1800" dirty="0">
                <a:solidFill>
                  <a:schemeClr val="tx1">
                    <a:lumMod val="75000"/>
                    <a:lumOff val="25000"/>
                  </a:schemeClr>
                </a:solidFill>
              </a:rPr>
              <a:t>32.3 K</a:t>
            </a:r>
          </a:p>
        </p:txBody>
      </p:sp>
      <p:pic>
        <p:nvPicPr>
          <p:cNvPr id="8" name="Picture 7" descr="Chart, pie chart&#10;&#10;Description automatically generated">
            <a:extLst>
              <a:ext uri="{FF2B5EF4-FFF2-40B4-BE49-F238E27FC236}">
                <a16:creationId xmlns:a16="http://schemas.microsoft.com/office/drawing/2014/main" id="{2A8A4C17-B9C5-160B-C0A1-6348149F6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9716" y="651704"/>
            <a:ext cx="6066544" cy="5215696"/>
          </a:xfrm>
          <a:prstGeom prst="rect">
            <a:avLst/>
          </a:prstGeom>
        </p:spPr>
      </p:pic>
      <p:sp>
        <p:nvSpPr>
          <p:cNvPr id="10" name="TextBox 9">
            <a:extLst>
              <a:ext uri="{FF2B5EF4-FFF2-40B4-BE49-F238E27FC236}">
                <a16:creationId xmlns:a16="http://schemas.microsoft.com/office/drawing/2014/main" id="{FA8DF6CA-4CF5-B45E-75CF-E94E08709C22}"/>
              </a:ext>
            </a:extLst>
          </p:cNvPr>
          <p:cNvSpPr txBox="1"/>
          <p:nvPr/>
        </p:nvSpPr>
        <p:spPr>
          <a:xfrm>
            <a:off x="6831411" y="5867400"/>
            <a:ext cx="4570483" cy="738664"/>
          </a:xfrm>
          <a:prstGeom prst="rect">
            <a:avLst/>
          </a:prstGeom>
          <a:noFill/>
        </p:spPr>
        <p:txBody>
          <a:bodyPr wrap="square" rtlCol="0">
            <a:spAutoFit/>
          </a:bodyPr>
          <a:lstStyle/>
          <a:p>
            <a:r>
              <a:rPr lang="en-AU" sz="1400" dirty="0"/>
              <a:t>Datetime Length: 	2004-03-10 - 2005-04-04</a:t>
            </a:r>
          </a:p>
          <a:p>
            <a:r>
              <a:rPr lang="en-AU" sz="1400" dirty="0"/>
              <a:t>Country: 		Italy </a:t>
            </a:r>
          </a:p>
          <a:p>
            <a:r>
              <a:rPr lang="en-AU" sz="1400" dirty="0"/>
              <a:t>City:		assumed Milan</a:t>
            </a:r>
            <a:endParaRPr lang="en-US" sz="1400" dirty="0"/>
          </a:p>
        </p:txBody>
      </p:sp>
      <p:sp>
        <p:nvSpPr>
          <p:cNvPr id="12" name="object 2">
            <a:extLst>
              <a:ext uri="{FF2B5EF4-FFF2-40B4-BE49-F238E27FC236}">
                <a16:creationId xmlns:a16="http://schemas.microsoft.com/office/drawing/2014/main" id="{8E3252EB-FE00-5D0D-2A67-5C7C530624B2}"/>
              </a:ext>
            </a:extLst>
          </p:cNvPr>
          <p:cNvSpPr txBox="1">
            <a:spLocks/>
          </p:cNvSpPr>
          <p:nvPr/>
        </p:nvSpPr>
        <p:spPr>
          <a:xfrm>
            <a:off x="538684" y="135855"/>
            <a:ext cx="11653316" cy="702345"/>
          </a:xfrm>
          <a:prstGeom prst="rect">
            <a:avLst/>
          </a:prstGeom>
        </p:spPr>
        <p:txBody>
          <a:bodyPr vert="horz" wrap="square" lIns="0" tIns="200252" rIns="0" bIns="0" rtlCol="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pPr marL="12700" marR="5080">
              <a:lnSpc>
                <a:spcPts val="3890"/>
              </a:lnSpc>
              <a:spcBef>
                <a:spcPts val="585"/>
              </a:spcBef>
            </a:pPr>
            <a:r>
              <a:rPr lang="en-AU" dirty="0">
                <a:latin typeface="Segoe UI" panose="020B0502040204020203" pitchFamily="34" charset="0"/>
                <a:cs typeface="Segoe UI" panose="020B0502040204020203" pitchFamily="34" charset="0"/>
              </a:rPr>
              <a:t>Share of AQ Pollutants</a:t>
            </a:r>
            <a:endParaRPr lang="en-AU" spc="-1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2910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9" name="Text Box 12">
            <a:extLst>
              <a:ext uri="{FF2B5EF4-FFF2-40B4-BE49-F238E27FC236}">
                <a16:creationId xmlns:a16="http://schemas.microsoft.com/office/drawing/2014/main" id="{D8EC47E2-97D6-41B1-9085-CD6CA53E763E}"/>
              </a:ext>
            </a:extLst>
          </p:cNvPr>
          <p:cNvSpPr txBox="1">
            <a:spLocks noChangeArrowheads="1"/>
          </p:cNvSpPr>
          <p:nvPr/>
        </p:nvSpPr>
        <p:spPr bwMode="auto">
          <a:xfrm>
            <a:off x="12435840" y="1"/>
            <a:ext cx="2538413" cy="3647152"/>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Usage: </a:t>
            </a:r>
            <a:r>
              <a:rPr lang="en-US" sz="1200" b="0" kern="0" dirty="0">
                <a:solidFill>
                  <a:schemeClr val="tx1">
                    <a:lumMod val="65000"/>
                    <a:lumOff val="35000"/>
                  </a:schemeClr>
                </a:solidFill>
                <a:cs typeface="Arial" panose="020B0604020202020204" pitchFamily="34" charset="0"/>
              </a:rPr>
              <a:t>Recommended (although depending on the project, it may not be feasible to conduct a detailed study)</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Description:</a:t>
            </a:r>
            <a:r>
              <a:rPr lang="en-US" sz="1200" b="0" kern="0" dirty="0">
                <a:solidFill>
                  <a:schemeClr val="tx1">
                    <a:lumMod val="65000"/>
                    <a:lumOff val="35000"/>
                  </a:schemeClr>
                </a:solidFill>
                <a:cs typeface="Arial" panose="020B0604020202020204" pitchFamily="34" charset="0"/>
              </a:rPr>
              <a:t>  Overview of your MSA findings.</a:t>
            </a:r>
            <a:endParaRPr lang="en-US" sz="1200" kern="0" dirty="0">
              <a:solidFill>
                <a:schemeClr val="tx1">
                  <a:lumMod val="65000"/>
                  <a:lumOff val="35000"/>
                </a:schemeClr>
              </a:solidFill>
              <a:cs typeface="Arial" panose="020B0604020202020204" pitchFamily="34" charset="0"/>
            </a:endParaRP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Instructions:  </a:t>
            </a:r>
            <a:r>
              <a:rPr lang="en-US" sz="1200" b="0" kern="0" dirty="0">
                <a:solidFill>
                  <a:schemeClr val="tx1">
                    <a:lumMod val="65000"/>
                    <a:lumOff val="35000"/>
                  </a:schemeClr>
                </a:solidFill>
                <a:cs typeface="Arial" panose="020B0604020202020204" pitchFamily="34" charset="0"/>
              </a:rPr>
              <a:t>Describe the results and findings of your MSA.  Show the </a:t>
            </a:r>
            <a:r>
              <a:rPr lang="en-US" sz="1200" b="0" kern="0" dirty="0" err="1">
                <a:solidFill>
                  <a:schemeClr val="tx1">
                    <a:lumMod val="65000"/>
                    <a:lumOff val="35000"/>
                  </a:schemeClr>
                </a:solidFill>
                <a:cs typeface="Arial" panose="020B0604020202020204" pitchFamily="34" charset="0"/>
              </a:rPr>
              <a:t>MiniTab</a:t>
            </a:r>
            <a:r>
              <a:rPr lang="en-US" sz="1200" b="0" kern="0" dirty="0">
                <a:solidFill>
                  <a:schemeClr val="tx1">
                    <a:lumMod val="65000"/>
                    <a:lumOff val="35000"/>
                  </a:schemeClr>
                </a:solidFill>
                <a:cs typeface="Arial" panose="020B0604020202020204" pitchFamily="34" charset="0"/>
              </a:rPr>
              <a:t> graphical output and discuss key highlights.  Populate at the bottom of the page in a clear manner whether the MSA proves or disproves you have valid data.</a:t>
            </a:r>
            <a:endParaRPr lang="en-US" sz="1200" i="1" dirty="0">
              <a:solidFill>
                <a:schemeClr val="tx1">
                  <a:lumMod val="65000"/>
                  <a:lumOff val="35000"/>
                </a:schemeClr>
              </a:solidFill>
              <a:cs typeface="Arial" panose="020B0604020202020204" pitchFamily="34" charset="0"/>
            </a:endParaRPr>
          </a:p>
        </p:txBody>
      </p:sp>
      <p:grpSp>
        <p:nvGrpSpPr>
          <p:cNvPr id="18" name="Group 17">
            <a:extLst>
              <a:ext uri="{FF2B5EF4-FFF2-40B4-BE49-F238E27FC236}">
                <a16:creationId xmlns:a16="http://schemas.microsoft.com/office/drawing/2014/main" id="{649B421C-40AD-47B4-A284-27C5A0F0A562}"/>
              </a:ext>
            </a:extLst>
          </p:cNvPr>
          <p:cNvGrpSpPr/>
          <p:nvPr/>
        </p:nvGrpSpPr>
        <p:grpSpPr>
          <a:xfrm>
            <a:off x="12435840" y="3927454"/>
            <a:ext cx="2538413" cy="461665"/>
            <a:chOff x="12435839" y="4572686"/>
            <a:chExt cx="2538413" cy="461665"/>
          </a:xfrm>
        </p:grpSpPr>
        <p:sp>
          <p:nvSpPr>
            <p:cNvPr id="16" name="Text Box 12">
              <a:extLst>
                <a:ext uri="{FF2B5EF4-FFF2-40B4-BE49-F238E27FC236}">
                  <a16:creationId xmlns:a16="http://schemas.microsoft.com/office/drawing/2014/main" id="{0424E6F1-AD25-439F-9214-C7C6B7015ABD}"/>
                </a:ext>
              </a:extLst>
            </p:cNvPr>
            <p:cNvSpPr txBox="1">
              <a:spLocks noChangeArrowheads="1"/>
            </p:cNvSpPr>
            <p:nvPr/>
          </p:nvSpPr>
          <p:spPr bwMode="auto">
            <a:xfrm>
              <a:off x="12435839" y="4572686"/>
              <a:ext cx="2538413" cy="4616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200" b="0" kern="0" dirty="0">
                  <a:solidFill>
                    <a:schemeClr val="tx1">
                      <a:lumMod val="65000"/>
                      <a:lumOff val="35000"/>
                    </a:schemeClr>
                  </a:solidFill>
                  <a:cs typeface="Arial" panose="020B0604020202020204" pitchFamily="34" charset="0"/>
                </a:rPr>
                <a:t>       Upload Minitab File</a:t>
              </a:r>
            </a:p>
          </p:txBody>
        </p:sp>
        <p:pic>
          <p:nvPicPr>
            <p:cNvPr id="3" name="Picture 2">
              <a:extLst>
                <a:ext uri="{FF2B5EF4-FFF2-40B4-BE49-F238E27FC236}">
                  <a16:creationId xmlns:a16="http://schemas.microsoft.com/office/drawing/2014/main" id="{7D5C74D1-79C8-48C3-8DCD-C656B7F71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2243" y="4651850"/>
              <a:ext cx="299357" cy="299357"/>
            </a:xfrm>
            <a:prstGeom prst="rect">
              <a:avLst/>
            </a:prstGeom>
          </p:spPr>
        </p:pic>
      </p:gr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1 </a:t>
            </a:r>
          </a:p>
        </p:txBody>
      </p:sp>
      <p:sp>
        <p:nvSpPr>
          <p:cNvPr id="12" name="object 2">
            <a:extLst>
              <a:ext uri="{FF2B5EF4-FFF2-40B4-BE49-F238E27FC236}">
                <a16:creationId xmlns:a16="http://schemas.microsoft.com/office/drawing/2014/main" id="{8E3252EB-FE00-5D0D-2A67-5C7C530624B2}"/>
              </a:ext>
            </a:extLst>
          </p:cNvPr>
          <p:cNvSpPr txBox="1">
            <a:spLocks/>
          </p:cNvSpPr>
          <p:nvPr/>
        </p:nvSpPr>
        <p:spPr>
          <a:xfrm>
            <a:off x="538684" y="135855"/>
            <a:ext cx="11653316" cy="702345"/>
          </a:xfrm>
          <a:prstGeom prst="rect">
            <a:avLst/>
          </a:prstGeom>
        </p:spPr>
        <p:txBody>
          <a:bodyPr vert="horz" wrap="square" lIns="0" tIns="200252" rIns="0" bIns="0" rtlCol="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pPr marL="12700" marR="5080">
              <a:lnSpc>
                <a:spcPts val="3890"/>
              </a:lnSpc>
              <a:spcBef>
                <a:spcPts val="585"/>
              </a:spcBef>
            </a:pPr>
            <a:r>
              <a:rPr lang="en-AU" dirty="0">
                <a:latin typeface="Segoe UI" panose="020B0502040204020203" pitchFamily="34" charset="0"/>
                <a:cs typeface="Segoe UI" panose="020B0502040204020203" pitchFamily="34" charset="0"/>
              </a:rPr>
              <a:t>Stats of AQ Pollutants</a:t>
            </a:r>
            <a:endParaRPr lang="en-AU" spc="-10" dirty="0">
              <a:latin typeface="Segoe UI" panose="020B0502040204020203" pitchFamily="34" charset="0"/>
              <a:cs typeface="Segoe UI" panose="020B0502040204020203" pitchFamily="34" charset="0"/>
            </a:endParaRPr>
          </a:p>
        </p:txBody>
      </p:sp>
      <p:pic>
        <p:nvPicPr>
          <p:cNvPr id="5" name="Picture 4" descr="Table&#10;&#10;Description automatically generated">
            <a:extLst>
              <a:ext uri="{FF2B5EF4-FFF2-40B4-BE49-F238E27FC236}">
                <a16:creationId xmlns:a16="http://schemas.microsoft.com/office/drawing/2014/main" id="{51AE2334-08D0-D5C3-75A8-01187E9F6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84" y="1660146"/>
            <a:ext cx="11121457" cy="2645829"/>
          </a:xfrm>
          <a:prstGeom prst="rect">
            <a:avLst/>
          </a:prstGeom>
        </p:spPr>
      </p:pic>
    </p:spTree>
    <p:extLst>
      <p:ext uri="{BB962C8B-B14F-4D97-AF65-F5344CB8AC3E}">
        <p14:creationId xmlns:p14="http://schemas.microsoft.com/office/powerpoint/2010/main" val="1251193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Reference Measurement on Detector</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a:xfrm>
            <a:off x="8247454" y="419697"/>
            <a:ext cx="3335486" cy="216172"/>
          </a:xfrm>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a:xfrm>
            <a:off x="8247453" y="194653"/>
            <a:ext cx="3335487" cy="216172"/>
          </a:xfrm>
        </p:spPr>
        <p:txBody>
          <a:bodyPr/>
          <a:lstStyle/>
          <a:p>
            <a:endParaRPr lang="en-US" dirty="0"/>
          </a:p>
        </p:txBody>
      </p:sp>
      <p:pic>
        <p:nvPicPr>
          <p:cNvPr id="5" name="Picture 4" descr="Chart, line chart&#10;&#10;Description automatically generated">
            <a:extLst>
              <a:ext uri="{FF2B5EF4-FFF2-40B4-BE49-F238E27FC236}">
                <a16:creationId xmlns:a16="http://schemas.microsoft.com/office/drawing/2014/main" id="{F9C8764D-3FFA-B08D-B7BB-96455559F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532" y="1289797"/>
            <a:ext cx="2468556" cy="1851417"/>
          </a:xfrm>
          <a:prstGeom prst="rect">
            <a:avLst/>
          </a:prstGeom>
        </p:spPr>
      </p:pic>
      <p:pic>
        <p:nvPicPr>
          <p:cNvPr id="6" name="Picture 5" descr="Chart, line chart&#10;&#10;Description automatically generated">
            <a:extLst>
              <a:ext uri="{FF2B5EF4-FFF2-40B4-BE49-F238E27FC236}">
                <a16:creationId xmlns:a16="http://schemas.microsoft.com/office/drawing/2014/main" id="{6625A56B-512B-DD3E-3984-854C267FD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070" y="1270076"/>
            <a:ext cx="2575527" cy="1818503"/>
          </a:xfrm>
          <a:prstGeom prst="rect">
            <a:avLst/>
          </a:prstGeom>
        </p:spPr>
      </p:pic>
      <p:pic>
        <p:nvPicPr>
          <p:cNvPr id="7" name="Picture 6" descr="Chart, line chart&#10;&#10;Description automatically generated">
            <a:extLst>
              <a:ext uri="{FF2B5EF4-FFF2-40B4-BE49-F238E27FC236}">
                <a16:creationId xmlns:a16="http://schemas.microsoft.com/office/drawing/2014/main" id="{3D65F6F3-A062-FCFC-4435-3B2A624E7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352" y="1322711"/>
            <a:ext cx="2715412" cy="1818503"/>
          </a:xfrm>
          <a:prstGeom prst="rect">
            <a:avLst/>
          </a:prstGeom>
        </p:spPr>
      </p:pic>
      <p:pic>
        <p:nvPicPr>
          <p:cNvPr id="10" name="Picture 9" descr="Chart&#10;&#10;Description automatically generated">
            <a:extLst>
              <a:ext uri="{FF2B5EF4-FFF2-40B4-BE49-F238E27FC236}">
                <a16:creationId xmlns:a16="http://schemas.microsoft.com/office/drawing/2014/main" id="{0C9EB0F5-837E-D713-1253-4635E2F08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704" y="3453686"/>
            <a:ext cx="2600212" cy="1818503"/>
          </a:xfrm>
          <a:prstGeom prst="rect">
            <a:avLst/>
          </a:prstGeom>
        </p:spPr>
      </p:pic>
      <p:pic>
        <p:nvPicPr>
          <p:cNvPr id="11" name="Picture 10" descr="Chart&#10;&#10;Description automatically generated">
            <a:extLst>
              <a:ext uri="{FF2B5EF4-FFF2-40B4-BE49-F238E27FC236}">
                <a16:creationId xmlns:a16="http://schemas.microsoft.com/office/drawing/2014/main" id="{9919088B-7E4D-805D-0B4F-9C06AE55F6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8234" y="3412543"/>
            <a:ext cx="2550842" cy="1859646"/>
          </a:xfrm>
          <a:prstGeom prst="rect">
            <a:avLst/>
          </a:prstGeom>
        </p:spPr>
      </p:pic>
      <p:pic>
        <p:nvPicPr>
          <p:cNvPr id="12" name="Picture 11" descr="Chart&#10;&#10;Description automatically generated">
            <a:extLst>
              <a:ext uri="{FF2B5EF4-FFF2-40B4-BE49-F238E27FC236}">
                <a16:creationId xmlns:a16="http://schemas.microsoft.com/office/drawing/2014/main" id="{DDE70D3F-B949-6F06-C0E1-A192AF6946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800" y="3429000"/>
            <a:ext cx="2633127" cy="1843189"/>
          </a:xfrm>
          <a:prstGeom prst="rect">
            <a:avLst/>
          </a:prstGeom>
        </p:spPr>
      </p:pic>
      <p:sp>
        <p:nvSpPr>
          <p:cNvPr id="13" name="Text Placeholder 3">
            <a:extLst>
              <a:ext uri="{FF2B5EF4-FFF2-40B4-BE49-F238E27FC236}">
                <a16:creationId xmlns:a16="http://schemas.microsoft.com/office/drawing/2014/main" id="{D9CD1B9F-1042-110A-1401-F08A9B71387E}"/>
              </a:ext>
            </a:extLst>
          </p:cNvPr>
          <p:cNvSpPr txBox="1">
            <a:spLocks/>
          </p:cNvSpPr>
          <p:nvPr/>
        </p:nvSpPr>
        <p:spPr>
          <a:xfrm>
            <a:off x="8399854" y="57209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4" name="Text Placeholder 12">
            <a:extLst>
              <a:ext uri="{FF2B5EF4-FFF2-40B4-BE49-F238E27FC236}">
                <a16:creationId xmlns:a16="http://schemas.microsoft.com/office/drawing/2014/main" id="{AFC10090-EF2A-98B2-2F8F-E7C9D5F750B0}"/>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2893390D-6880-2505-BAE9-F89B957E3DB9}"/>
              </a:ext>
            </a:extLst>
          </p:cNvPr>
          <p:cNvSpPr txBox="1"/>
          <p:nvPr/>
        </p:nvSpPr>
        <p:spPr>
          <a:xfrm>
            <a:off x="1905000" y="5396660"/>
            <a:ext cx="9601200" cy="646331"/>
          </a:xfrm>
          <a:prstGeom prst="rect">
            <a:avLst/>
          </a:prstGeom>
          <a:noFill/>
        </p:spPr>
        <p:txBody>
          <a:bodyPr wrap="square">
            <a:spAutoFit/>
          </a:bodyPr>
          <a:lstStyle/>
          <a:p>
            <a:pPr algn="l"/>
            <a:r>
              <a:rPr lang="en-AU" b="0" i="0" dirty="0">
                <a:solidFill>
                  <a:srgbClr val="000000"/>
                </a:solidFill>
                <a:effectLst/>
                <a:latin typeface="Segoe UI" panose="020B0502040204020203" pitchFamily="34" charset="0"/>
                <a:cs typeface="Segoe UI" panose="020B0502040204020203" pitchFamily="34" charset="0"/>
              </a:rPr>
              <a:t>Fig.: Plot of reference concentration data (Roof Dataset). The CO concentration data present a seasonality with time and it is not used in this work.</a:t>
            </a:r>
          </a:p>
        </p:txBody>
      </p:sp>
    </p:spTree>
    <p:extLst>
      <p:ext uri="{BB962C8B-B14F-4D97-AF65-F5344CB8AC3E}">
        <p14:creationId xmlns:p14="http://schemas.microsoft.com/office/powerpoint/2010/main" val="2156876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423070"/>
            <a:ext cx="11173930" cy="1243930"/>
          </a:xfrm>
          <a:prstGeom prst="rect">
            <a:avLst/>
          </a:prstGeom>
        </p:spPr>
        <p:txBody>
          <a:bodyPr vert="horz" wrap="square" lIns="0" tIns="12700" rIns="0" bIns="0" rtlCol="0">
            <a:spAutoFit/>
          </a:bodyPr>
          <a:lstStyle/>
          <a:p>
            <a:pPr marL="12700">
              <a:lnSpc>
                <a:spcPct val="100000"/>
              </a:lnSpc>
              <a:spcBef>
                <a:spcPts val="100"/>
              </a:spcBef>
            </a:pPr>
            <a:r>
              <a:rPr lang="en-US" sz="4000" dirty="0"/>
              <a:t>AIR QUALITY</a:t>
            </a:r>
            <a:r>
              <a:rPr sz="4000" spc="75" dirty="0"/>
              <a:t> </a:t>
            </a:r>
            <a:r>
              <a:rPr lang="en-US" sz="4000" dirty="0"/>
              <a:t>UNIVARIATE AND MULTIVARIATE PREDICTION WITH DEEP LEARNING CNN-LSTM-ML</a:t>
            </a:r>
            <a:endParaRPr sz="40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lang="en-US" sz="1800" b="0" spc="-35" dirty="0">
                <a:solidFill>
                  <a:srgbClr val="FFFFFF"/>
                </a:solidFill>
                <a:latin typeface="Segoe UI Semilight"/>
                <a:cs typeface="Segoe UI Semilight"/>
              </a:rPr>
              <a:t>AI/ML Senior </a:t>
            </a:r>
            <a:r>
              <a:rPr lang="en-US" spc="-35" dirty="0">
                <a:solidFill>
                  <a:srgbClr val="FFFFFF"/>
                </a:solidFill>
                <a:latin typeface="Segoe UI Semilight"/>
                <a:cs typeface="Segoe UI Semilight"/>
              </a:rPr>
              <a:t>Strategists/ </a:t>
            </a:r>
            <a:r>
              <a:rPr lang="en-US" sz="1800" b="0" spc="-35" dirty="0">
                <a:solidFill>
                  <a:srgbClr val="FFFFFF"/>
                </a:solidFill>
                <a:latin typeface="Segoe UI Semilight"/>
                <a:cs typeface="Segoe UI Semilight"/>
              </a:rPr>
              <a:t>Product Manager</a:t>
            </a:r>
            <a:r>
              <a:rPr sz="1800" b="0" dirty="0">
                <a:solidFill>
                  <a:srgbClr val="FFFFFF"/>
                </a:solidFill>
                <a:latin typeface="Segoe UI Semilight"/>
                <a:cs typeface="Segoe UI Semilight"/>
              </a:rPr>
              <a:t>:</a:t>
            </a:r>
            <a:r>
              <a:rPr lang="en-US" sz="1800" b="0" dirty="0">
                <a:solidFill>
                  <a:srgbClr val="FFFFFF"/>
                </a:solidFill>
                <a:latin typeface="Segoe UI Semilight"/>
                <a:cs typeface="Segoe UI Semilight"/>
              </a:rPr>
              <a:t>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553068" y="5715000"/>
            <a:ext cx="1391689" cy="785358"/>
          </a:xfrm>
          <a:prstGeom prst="rect">
            <a:avLst/>
          </a:prstGeom>
        </p:spPr>
      </p:pic>
    </p:spTree>
    <p:extLst>
      <p:ext uri="{BB962C8B-B14F-4D97-AF65-F5344CB8AC3E}">
        <p14:creationId xmlns:p14="http://schemas.microsoft.com/office/powerpoint/2010/main" val="179015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Sensors Measurement on the Detector</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8" name="Picture 7" descr="Chart&#10;&#10;Description automatically generated">
            <a:extLst>
              <a:ext uri="{FF2B5EF4-FFF2-40B4-BE49-F238E27FC236}">
                <a16:creationId xmlns:a16="http://schemas.microsoft.com/office/drawing/2014/main" id="{79370BFE-F9D9-5BBD-9243-8BA6A75A2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418" y="1427780"/>
            <a:ext cx="2725489" cy="1904456"/>
          </a:xfrm>
          <a:prstGeom prst="rect">
            <a:avLst/>
          </a:prstGeom>
        </p:spPr>
      </p:pic>
      <p:pic>
        <p:nvPicPr>
          <p:cNvPr id="12" name="Picture 11" descr="Chart, line chart&#10;&#10;Description automatically generated">
            <a:extLst>
              <a:ext uri="{FF2B5EF4-FFF2-40B4-BE49-F238E27FC236}">
                <a16:creationId xmlns:a16="http://schemas.microsoft.com/office/drawing/2014/main" id="{7995AD2F-5676-893C-54C8-183DD1F0A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900" y="1464459"/>
            <a:ext cx="2700096" cy="1887528"/>
          </a:xfrm>
          <a:prstGeom prst="rect">
            <a:avLst/>
          </a:prstGeom>
        </p:spPr>
      </p:pic>
      <p:pic>
        <p:nvPicPr>
          <p:cNvPr id="22" name="Picture 21" descr="Chart&#10;&#10;Description automatically generated">
            <a:extLst>
              <a:ext uri="{FF2B5EF4-FFF2-40B4-BE49-F238E27FC236}">
                <a16:creationId xmlns:a16="http://schemas.microsoft.com/office/drawing/2014/main" id="{06816DDE-90CE-7ECA-1D3D-1F6700979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1146" y="1410851"/>
            <a:ext cx="2784739" cy="1921385"/>
          </a:xfrm>
          <a:prstGeom prst="rect">
            <a:avLst/>
          </a:prstGeom>
        </p:spPr>
      </p:pic>
      <p:pic>
        <p:nvPicPr>
          <p:cNvPr id="29" name="Picture 28" descr="Chart, line chart&#10;&#10;Description automatically generated">
            <a:extLst>
              <a:ext uri="{FF2B5EF4-FFF2-40B4-BE49-F238E27FC236}">
                <a16:creationId xmlns:a16="http://schemas.microsoft.com/office/drawing/2014/main" id="{32426ADC-B323-619F-E429-D51AD4D1D7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1507" y="3514477"/>
            <a:ext cx="2750882" cy="1879064"/>
          </a:xfrm>
          <a:prstGeom prst="rect">
            <a:avLst/>
          </a:prstGeom>
        </p:spPr>
      </p:pic>
      <p:pic>
        <p:nvPicPr>
          <p:cNvPr id="30" name="Picture 29" descr="Chart&#10;&#10;Description automatically generated">
            <a:extLst>
              <a:ext uri="{FF2B5EF4-FFF2-40B4-BE49-F238E27FC236}">
                <a16:creationId xmlns:a16="http://schemas.microsoft.com/office/drawing/2014/main" id="{6EB8A41C-0FE4-BC9E-1E1B-45688EFFC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416" y="3551156"/>
            <a:ext cx="2683167" cy="1879064"/>
          </a:xfrm>
          <a:prstGeom prst="rect">
            <a:avLst/>
          </a:prstGeom>
        </p:spPr>
      </p:pic>
      <p:sp>
        <p:nvSpPr>
          <p:cNvPr id="31" name="Text Placeholder 3">
            <a:extLst>
              <a:ext uri="{FF2B5EF4-FFF2-40B4-BE49-F238E27FC236}">
                <a16:creationId xmlns:a16="http://schemas.microsoft.com/office/drawing/2014/main" id="{A14D2A3C-0B01-EA9D-B9D5-D611A0DDE742}"/>
              </a:ext>
            </a:extLst>
          </p:cNvPr>
          <p:cNvSpPr txBox="1">
            <a:spLocks/>
          </p:cNvSpPr>
          <p:nvPr/>
        </p:nvSpPr>
        <p:spPr>
          <a:xfrm>
            <a:off x="8399854" y="57209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32" name="Text Placeholder 12">
            <a:extLst>
              <a:ext uri="{FF2B5EF4-FFF2-40B4-BE49-F238E27FC236}">
                <a16:creationId xmlns:a16="http://schemas.microsoft.com/office/drawing/2014/main" id="{26932A5B-AB00-3338-6240-2C93A615EF36}"/>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E95C80DF-C1BA-4C6D-6812-93799F53ACC4}"/>
              </a:ext>
            </a:extLst>
          </p:cNvPr>
          <p:cNvSpPr txBox="1"/>
          <p:nvPr/>
        </p:nvSpPr>
        <p:spPr>
          <a:xfrm>
            <a:off x="1293543" y="5430220"/>
            <a:ext cx="9987571" cy="923330"/>
          </a:xfrm>
          <a:prstGeom prst="rect">
            <a:avLst/>
          </a:prstGeom>
          <a:noFill/>
        </p:spPr>
        <p:txBody>
          <a:bodyPr wrap="square">
            <a:spAutoFit/>
          </a:bodyPr>
          <a:lstStyle/>
          <a:p>
            <a:r>
              <a:rPr lang="en-AU" dirty="0">
                <a:latin typeface="Segoe UI" panose="020B0502040204020203" pitchFamily="34" charset="0"/>
                <a:cs typeface="Segoe UI" panose="020B0502040204020203" pitchFamily="34" charset="0"/>
              </a:rPr>
              <a:t>Fig.: Plot of uncalibrated </a:t>
            </a:r>
            <a:r>
              <a:rPr lang="en-AU" dirty="0" err="1">
                <a:latin typeface="Segoe UI" panose="020B0502040204020203" pitchFamily="34" charset="0"/>
                <a:cs typeface="Segoe UI" panose="020B0502040204020203" pitchFamily="34" charset="0"/>
              </a:rPr>
              <a:t>SnaQ</a:t>
            </a:r>
            <a:r>
              <a:rPr lang="en-AU" dirty="0">
                <a:latin typeface="Segoe UI" panose="020B0502040204020203" pitchFamily="34" charset="0"/>
                <a:cs typeface="Segoe UI" panose="020B0502040204020203" pitchFamily="34" charset="0"/>
              </a:rPr>
              <a:t> EC Sensors Data (Temperature Correction apply) versus time (seconds), plus Temperature (T) and </a:t>
            </a:r>
          </a:p>
          <a:p>
            <a:r>
              <a:rPr lang="en-AU" b="1" dirty="0">
                <a:latin typeface="Segoe UI" panose="020B0502040204020203" pitchFamily="34" charset="0"/>
                <a:cs typeface="Segoe UI" panose="020B0502040204020203" pitchFamily="34" charset="0"/>
              </a:rPr>
              <a:t>Humidity (RH) sensors. The daily oscillation pattern is evident.</a:t>
            </a:r>
          </a:p>
        </p:txBody>
      </p:sp>
    </p:spTree>
    <p:extLst>
      <p:ext uri="{BB962C8B-B14F-4D97-AF65-F5344CB8AC3E}">
        <p14:creationId xmlns:p14="http://schemas.microsoft.com/office/powerpoint/2010/main" val="3806575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Exogenous Variables</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C55A1B63-76BF-3D13-1182-640545947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150" y="2033487"/>
            <a:ext cx="4064000" cy="2844800"/>
          </a:xfrm>
          <a:prstGeom prst="rect">
            <a:avLst/>
          </a:prstGeom>
        </p:spPr>
      </p:pic>
      <p:pic>
        <p:nvPicPr>
          <p:cNvPr id="6" name="Picture 5" descr="Chart&#10;&#10;Description automatically generated">
            <a:extLst>
              <a:ext uri="{FF2B5EF4-FFF2-40B4-BE49-F238E27FC236}">
                <a16:creationId xmlns:a16="http://schemas.microsoft.com/office/drawing/2014/main" id="{A6BA0E5B-2D38-F6D8-1D4B-50BC386E2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993900"/>
            <a:ext cx="3937000" cy="2870200"/>
          </a:xfrm>
          <a:prstGeom prst="rect">
            <a:avLst/>
          </a:prstGeom>
        </p:spPr>
      </p:pic>
      <p:sp>
        <p:nvSpPr>
          <p:cNvPr id="8" name="TextBox 7">
            <a:extLst>
              <a:ext uri="{FF2B5EF4-FFF2-40B4-BE49-F238E27FC236}">
                <a16:creationId xmlns:a16="http://schemas.microsoft.com/office/drawing/2014/main" id="{313EDD60-353D-BFCC-3B1E-20D3FFC3DDBE}"/>
              </a:ext>
            </a:extLst>
          </p:cNvPr>
          <p:cNvSpPr txBox="1"/>
          <p:nvPr/>
        </p:nvSpPr>
        <p:spPr>
          <a:xfrm>
            <a:off x="2070819" y="4864100"/>
            <a:ext cx="7733582" cy="646331"/>
          </a:xfrm>
          <a:prstGeom prst="rect">
            <a:avLst/>
          </a:prstGeom>
          <a:noFill/>
        </p:spPr>
        <p:txBody>
          <a:bodyPr wrap="square">
            <a:spAutoFit/>
          </a:bodyPr>
          <a:lstStyle/>
          <a:p>
            <a:pPr algn="just"/>
            <a:r>
              <a:rPr lang="en-AU" dirty="0">
                <a:latin typeface="Segoe UI" panose="020B0502040204020203" pitchFamily="34" charset="0"/>
                <a:cs typeface="Segoe UI" panose="020B0502040204020203" pitchFamily="34" charset="0"/>
              </a:rPr>
              <a:t>Fig.: </a:t>
            </a:r>
            <a:r>
              <a:rPr lang="en-AU" b="0" i="0" dirty="0">
                <a:solidFill>
                  <a:srgbClr val="000000"/>
                </a:solidFill>
                <a:effectLst/>
                <a:latin typeface="Segoe UI" panose="020B0502040204020203" pitchFamily="34" charset="0"/>
                <a:cs typeface="Segoe UI" panose="020B0502040204020203" pitchFamily="34" charset="0"/>
              </a:rPr>
              <a:t>Plot of reference exogenous data. The </a:t>
            </a:r>
            <a:r>
              <a:rPr lang="en-AU" b="1" i="0" dirty="0">
                <a:solidFill>
                  <a:srgbClr val="000000"/>
                </a:solidFill>
                <a:effectLst/>
                <a:latin typeface="Segoe UI" panose="020B0502040204020203" pitchFamily="34" charset="0"/>
                <a:cs typeface="Segoe UI" panose="020B0502040204020203" pitchFamily="34" charset="0"/>
              </a:rPr>
              <a:t>temperature</a:t>
            </a:r>
            <a:r>
              <a:rPr lang="en-AU" b="0" i="0" dirty="0">
                <a:solidFill>
                  <a:srgbClr val="000000"/>
                </a:solidFill>
                <a:effectLst/>
                <a:latin typeface="Segoe UI" panose="020B0502040204020203" pitchFamily="34" charset="0"/>
                <a:cs typeface="Segoe UI" panose="020B0502040204020203" pitchFamily="34" charset="0"/>
              </a:rPr>
              <a:t> and </a:t>
            </a:r>
            <a:r>
              <a:rPr lang="en-AU" b="1" i="0" dirty="0">
                <a:solidFill>
                  <a:srgbClr val="000000"/>
                </a:solidFill>
                <a:effectLst/>
                <a:latin typeface="Segoe UI" panose="020B0502040204020203" pitchFamily="34" charset="0"/>
                <a:cs typeface="Segoe UI" panose="020B0502040204020203" pitchFamily="34" charset="0"/>
              </a:rPr>
              <a:t>relative humidity</a:t>
            </a:r>
            <a:r>
              <a:rPr lang="en-AU" b="0" i="0" dirty="0">
                <a:solidFill>
                  <a:srgbClr val="000000"/>
                </a:solidFill>
                <a:effectLst/>
                <a:latin typeface="Segoe UI" panose="020B0502040204020203" pitchFamily="34" charset="0"/>
                <a:cs typeface="Segoe UI" panose="020B0502040204020203" pitchFamily="34" charset="0"/>
              </a:rPr>
              <a:t> data present a </a:t>
            </a:r>
            <a:r>
              <a:rPr lang="en-AU" b="1" i="0" dirty="0">
                <a:solidFill>
                  <a:srgbClr val="000000"/>
                </a:solidFill>
                <a:effectLst/>
                <a:latin typeface="Segoe UI" panose="020B0502040204020203" pitchFamily="34" charset="0"/>
                <a:cs typeface="Segoe UI" panose="020B0502040204020203" pitchFamily="34" charset="0"/>
              </a:rPr>
              <a:t>seasonality</a:t>
            </a:r>
            <a:r>
              <a:rPr lang="en-AU" b="0" i="0" dirty="0">
                <a:solidFill>
                  <a:srgbClr val="000000"/>
                </a:solidFill>
                <a:effectLst/>
                <a:latin typeface="Segoe UI" panose="020B0502040204020203" pitchFamily="34" charset="0"/>
                <a:cs typeface="Segoe UI" panose="020B0502040204020203" pitchFamily="34" charset="0"/>
              </a:rPr>
              <a:t> with time. RH is the target variable.</a:t>
            </a:r>
            <a:endParaRPr lang="en-AU" b="1" dirty="0">
              <a:latin typeface="Segoe UI" panose="020B0502040204020203" pitchFamily="34" charset="0"/>
              <a:cs typeface="Segoe UI" panose="020B0502040204020203" pitchFamily="34" charset="0"/>
            </a:endParaRPr>
          </a:p>
        </p:txBody>
      </p:sp>
      <p:sp>
        <p:nvSpPr>
          <p:cNvPr id="9" name="Text Placeholder 3">
            <a:extLst>
              <a:ext uri="{FF2B5EF4-FFF2-40B4-BE49-F238E27FC236}">
                <a16:creationId xmlns:a16="http://schemas.microsoft.com/office/drawing/2014/main" id="{E67F2E62-F202-B1FB-4E59-F8063D5B695F}"/>
              </a:ext>
            </a:extLst>
          </p:cNvPr>
          <p:cNvSpPr txBox="1">
            <a:spLocks/>
          </p:cNvSpPr>
          <p:nvPr/>
        </p:nvSpPr>
        <p:spPr>
          <a:xfrm>
            <a:off x="85344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0" name="Text Placeholder 12">
            <a:extLst>
              <a:ext uri="{FF2B5EF4-FFF2-40B4-BE49-F238E27FC236}">
                <a16:creationId xmlns:a16="http://schemas.microsoft.com/office/drawing/2014/main" id="{7D78DE4F-67B1-C1F9-4673-7AA950B410DB}"/>
              </a:ext>
            </a:extLst>
          </p:cNvPr>
          <p:cNvSpPr txBox="1">
            <a:spLocks/>
          </p:cNvSpPr>
          <p:nvPr/>
        </p:nvSpPr>
        <p:spPr>
          <a:xfrm>
            <a:off x="85344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75443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Humans are very sensitive to humidity</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6" name="Picture 5" descr="Chart, line chart&#10;&#10;Description automatically generated">
            <a:extLst>
              <a:ext uri="{FF2B5EF4-FFF2-40B4-BE49-F238E27FC236}">
                <a16:creationId xmlns:a16="http://schemas.microsoft.com/office/drawing/2014/main" id="{0657948F-81B5-3DB4-50A1-3D1532384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996" y="1159736"/>
            <a:ext cx="5590724" cy="5437253"/>
          </a:xfrm>
          <a:prstGeom prst="rect">
            <a:avLst/>
          </a:prstGeom>
        </p:spPr>
      </p:pic>
      <p:pic>
        <p:nvPicPr>
          <p:cNvPr id="10" name="Picture 9" descr="Chart, bar chart&#10;&#10;Description automatically generated">
            <a:extLst>
              <a:ext uri="{FF2B5EF4-FFF2-40B4-BE49-F238E27FC236}">
                <a16:creationId xmlns:a16="http://schemas.microsoft.com/office/drawing/2014/main" id="{E992A85D-06BA-85FB-3F5B-58F1F12C6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934200" y="3263737"/>
            <a:ext cx="3322123" cy="2456987"/>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3F0B64AA-CB76-9693-C7E0-4C416AF517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4876" y="1066800"/>
            <a:ext cx="3322124" cy="2480386"/>
          </a:xfrm>
          <a:prstGeom prst="rect">
            <a:avLst/>
          </a:prstGeom>
        </p:spPr>
      </p:pic>
      <p:sp>
        <p:nvSpPr>
          <p:cNvPr id="11" name="Text Placeholder 3">
            <a:extLst>
              <a:ext uri="{FF2B5EF4-FFF2-40B4-BE49-F238E27FC236}">
                <a16:creationId xmlns:a16="http://schemas.microsoft.com/office/drawing/2014/main" id="{5BBA05F8-D10B-1A3F-D3E5-DA57AEAA26E9}"/>
              </a:ext>
            </a:extLst>
          </p:cNvPr>
          <p:cNvSpPr txBox="1">
            <a:spLocks/>
          </p:cNvSpPr>
          <p:nvPr/>
        </p:nvSpPr>
        <p:spPr>
          <a:xfrm>
            <a:off x="86106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2" name="Text Placeholder 12">
            <a:extLst>
              <a:ext uri="{FF2B5EF4-FFF2-40B4-BE49-F238E27FC236}">
                <a16:creationId xmlns:a16="http://schemas.microsoft.com/office/drawing/2014/main" id="{D1AB771F-D5F5-2AD5-977B-A88A8CAC8AEF}"/>
              </a:ext>
            </a:extLst>
          </p:cNvPr>
          <p:cNvSpPr txBox="1">
            <a:spLocks/>
          </p:cNvSpPr>
          <p:nvPr/>
        </p:nvSpPr>
        <p:spPr>
          <a:xfrm>
            <a:off x="86106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1FEC4A9B-271B-39AD-F172-AC50626C506E}"/>
              </a:ext>
            </a:extLst>
          </p:cNvPr>
          <p:cNvSpPr txBox="1"/>
          <p:nvPr/>
        </p:nvSpPr>
        <p:spPr>
          <a:xfrm>
            <a:off x="6990304" y="5638800"/>
            <a:ext cx="4287296" cy="1200329"/>
          </a:xfrm>
          <a:prstGeom prst="rect">
            <a:avLst/>
          </a:prstGeom>
          <a:noFill/>
        </p:spPr>
        <p:txBody>
          <a:bodyPr wrap="square">
            <a:spAutoFit/>
          </a:bodyPr>
          <a:lstStyle/>
          <a:p>
            <a:pPr algn="just"/>
            <a:r>
              <a:rPr lang="en-AU" dirty="0">
                <a:latin typeface="Segoe UI" panose="020B0502040204020203" pitchFamily="34" charset="0"/>
                <a:cs typeface="Segoe UI" panose="020B0502040204020203" pitchFamily="34" charset="0"/>
              </a:rPr>
              <a:t>Fig.: upper: </a:t>
            </a:r>
            <a:r>
              <a:rPr lang="en-AU" b="0" i="0" dirty="0">
                <a:solidFill>
                  <a:srgbClr val="000000"/>
                </a:solidFill>
                <a:effectLst/>
                <a:latin typeface="Segoe UI" panose="020B0502040204020203" pitchFamily="34" charset="0"/>
                <a:cs typeface="Segoe UI" panose="020B0502040204020203" pitchFamily="34" charset="0"/>
              </a:rPr>
              <a:t>Plot of displays RH dispersion in the 4 seasons. </a:t>
            </a:r>
          </a:p>
          <a:p>
            <a:pPr algn="just"/>
            <a:r>
              <a:rPr lang="en-AU" dirty="0">
                <a:solidFill>
                  <a:srgbClr val="000000"/>
                </a:solidFill>
                <a:latin typeface="Segoe UI" panose="020B0502040204020203" pitchFamily="34" charset="0"/>
                <a:cs typeface="Segoe UI" panose="020B0502040204020203" pitchFamily="34" charset="0"/>
              </a:rPr>
              <a:t>lower: </a:t>
            </a:r>
            <a:r>
              <a:rPr lang="en-AU" b="0" i="0" dirty="0">
                <a:solidFill>
                  <a:srgbClr val="000000"/>
                </a:solidFill>
                <a:effectLst/>
                <a:latin typeface="Segoe UI" panose="020B0502040204020203" pitchFamily="34" charset="0"/>
                <a:cs typeface="Segoe UI" panose="020B0502040204020203" pitchFamily="34" charset="0"/>
              </a:rPr>
              <a:t>The </a:t>
            </a:r>
            <a:r>
              <a:rPr lang="en-AU" i="0" dirty="0">
                <a:solidFill>
                  <a:srgbClr val="000000"/>
                </a:solidFill>
                <a:effectLst/>
                <a:latin typeface="Segoe UI" panose="020B0502040204020203" pitchFamily="34" charset="0"/>
                <a:cs typeface="Segoe UI" panose="020B0502040204020203" pitchFamily="34" charset="0"/>
              </a:rPr>
              <a:t>temperature</a:t>
            </a:r>
            <a:r>
              <a:rPr lang="en-AU" b="0" i="0" dirty="0">
                <a:solidFill>
                  <a:srgbClr val="000000"/>
                </a:solidFill>
                <a:effectLst/>
                <a:latin typeface="Segoe UI" panose="020B0502040204020203" pitchFamily="34" charset="0"/>
                <a:cs typeface="Segoe UI" panose="020B0502040204020203" pitchFamily="34" charset="0"/>
              </a:rPr>
              <a:t> bar plotted for the 4 seasons</a:t>
            </a:r>
            <a:endParaRPr lang="en-AU"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9844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6" name="Picture 5" descr="Chart&#10;&#10;Description automatically generated">
            <a:extLst>
              <a:ext uri="{FF2B5EF4-FFF2-40B4-BE49-F238E27FC236}">
                <a16:creationId xmlns:a16="http://schemas.microsoft.com/office/drawing/2014/main" id="{1FC2BDB6-EB1A-F03F-9D63-A1897E437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38" y="1647684"/>
            <a:ext cx="7784299" cy="2999362"/>
          </a:xfrm>
          <a:prstGeom prst="rect">
            <a:avLst/>
          </a:prstGeom>
        </p:spPr>
      </p:pic>
      <p:pic>
        <p:nvPicPr>
          <p:cNvPr id="8" name="Picture 7" descr="Chart, line chart&#10;&#10;Description automatically generated">
            <a:extLst>
              <a:ext uri="{FF2B5EF4-FFF2-40B4-BE49-F238E27FC236}">
                <a16:creationId xmlns:a16="http://schemas.microsoft.com/office/drawing/2014/main" id="{D6F15DC6-0934-6E64-E44B-73BBDC994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58" y="1675207"/>
            <a:ext cx="7784300" cy="2998621"/>
          </a:xfrm>
          <a:prstGeom prst="rect">
            <a:avLst/>
          </a:prstGeom>
        </p:spPr>
      </p:pic>
      <p:pic>
        <p:nvPicPr>
          <p:cNvPr id="14" name="Picture 13" descr="Chart, line chart&#10;&#10;Description automatically generated">
            <a:extLst>
              <a:ext uri="{FF2B5EF4-FFF2-40B4-BE49-F238E27FC236}">
                <a16:creationId xmlns:a16="http://schemas.microsoft.com/office/drawing/2014/main" id="{739B2F7D-B0C6-8665-D72D-B9285AFCA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12" y="1731378"/>
            <a:ext cx="7784303" cy="3099586"/>
          </a:xfrm>
          <a:prstGeom prst="rect">
            <a:avLst/>
          </a:prstGeom>
        </p:spPr>
      </p:pic>
      <p:pic>
        <p:nvPicPr>
          <p:cNvPr id="12" name="Picture 11" descr="Chart, line chart&#10;&#10;Description automatically generated">
            <a:extLst>
              <a:ext uri="{FF2B5EF4-FFF2-40B4-BE49-F238E27FC236}">
                <a16:creationId xmlns:a16="http://schemas.microsoft.com/office/drawing/2014/main" id="{2FED8740-86B9-4DE9-35CF-D1446FDCE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77" y="1620902"/>
            <a:ext cx="7784301" cy="3035070"/>
          </a:xfrm>
          <a:prstGeom prst="rect">
            <a:avLst/>
          </a:prstGeom>
        </p:spPr>
      </p:pic>
      <p:sp>
        <p:nvSpPr>
          <p:cNvPr id="15" name="TextBox 14">
            <a:extLst>
              <a:ext uri="{FF2B5EF4-FFF2-40B4-BE49-F238E27FC236}">
                <a16:creationId xmlns:a16="http://schemas.microsoft.com/office/drawing/2014/main" id="{7387C5F5-80E2-94AF-2D68-84CC2EF72E27}"/>
              </a:ext>
            </a:extLst>
          </p:cNvPr>
          <p:cNvSpPr txBox="1"/>
          <p:nvPr/>
        </p:nvSpPr>
        <p:spPr>
          <a:xfrm>
            <a:off x="248901" y="4619677"/>
            <a:ext cx="6400800" cy="2031325"/>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This distribution plot with means of RH is showing that RH is moving not equally with the Season , but seasonally (see also temperature profile from Milan). More the temperature, lesser the relative humidity. It means relative humidity is inverse proportional related to the temperature.</a:t>
            </a:r>
            <a:endParaRPr lang="en-AU" b="0" dirty="0">
              <a:effectLst/>
              <a:latin typeface="Segoe UI" panose="020B0502040204020203" pitchFamily="34" charset="0"/>
              <a:cs typeface="Segoe UI" panose="020B0502040204020203" pitchFamily="34" charset="0"/>
            </a:endParaRPr>
          </a:p>
          <a:p>
            <a:br>
              <a:rPr lang="en-AU"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
        <p:nvSpPr>
          <p:cNvPr id="18" name="Title 1">
            <a:extLst>
              <a:ext uri="{FF2B5EF4-FFF2-40B4-BE49-F238E27FC236}">
                <a16:creationId xmlns:a16="http://schemas.microsoft.com/office/drawing/2014/main" id="{B5187FD8-C52F-E3A6-DB99-BF780FA21940}"/>
              </a:ext>
            </a:extLst>
          </p:cNvPr>
          <p:cNvSpPr>
            <a:spLocks noGrp="1"/>
          </p:cNvSpPr>
          <p:nvPr>
            <p:ph type="title"/>
          </p:nvPr>
        </p:nvSpPr>
        <p:spPr>
          <a:xfrm>
            <a:off x="538684" y="261011"/>
            <a:ext cx="11497290" cy="553998"/>
          </a:xfrm>
        </p:spPr>
        <p:txBody>
          <a:bodyPr/>
          <a:lstStyle/>
          <a:p>
            <a:r>
              <a:rPr lang="en-US" dirty="0"/>
              <a:t>Relative Humidity is inverse correlated with temperature</a:t>
            </a:r>
          </a:p>
        </p:txBody>
      </p:sp>
      <p:sp>
        <p:nvSpPr>
          <p:cNvPr id="19" name="Text Placeholder 3">
            <a:extLst>
              <a:ext uri="{FF2B5EF4-FFF2-40B4-BE49-F238E27FC236}">
                <a16:creationId xmlns:a16="http://schemas.microsoft.com/office/drawing/2014/main" id="{6A514A58-A98C-4256-7578-1562A784F861}"/>
              </a:ext>
            </a:extLst>
          </p:cNvPr>
          <p:cNvSpPr txBox="1">
            <a:spLocks/>
          </p:cNvSpPr>
          <p:nvPr/>
        </p:nvSpPr>
        <p:spPr>
          <a:xfrm>
            <a:off x="8458200" y="6263195"/>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20" name="Text Placeholder 12">
            <a:extLst>
              <a:ext uri="{FF2B5EF4-FFF2-40B4-BE49-F238E27FC236}">
                <a16:creationId xmlns:a16="http://schemas.microsoft.com/office/drawing/2014/main" id="{5707B516-5C69-1B8D-4112-609D55D74934}"/>
              </a:ext>
            </a:extLst>
          </p:cNvPr>
          <p:cNvSpPr txBox="1">
            <a:spLocks/>
          </p:cNvSpPr>
          <p:nvPr/>
        </p:nvSpPr>
        <p:spPr>
          <a:xfrm>
            <a:off x="8458199" y="6038151"/>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pic>
        <p:nvPicPr>
          <p:cNvPr id="22" name="Picture 21" descr="Table&#10;&#10;Description automatically generated">
            <a:extLst>
              <a:ext uri="{FF2B5EF4-FFF2-40B4-BE49-F238E27FC236}">
                <a16:creationId xmlns:a16="http://schemas.microsoft.com/office/drawing/2014/main" id="{D5356E1D-8FF3-1A23-011F-CC141B21C6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5249" y="1722506"/>
            <a:ext cx="3937036" cy="2716249"/>
          </a:xfrm>
          <a:prstGeom prst="rect">
            <a:avLst/>
          </a:prstGeom>
        </p:spPr>
      </p:pic>
      <p:sp>
        <p:nvSpPr>
          <p:cNvPr id="23" name="TextBox 22">
            <a:extLst>
              <a:ext uri="{FF2B5EF4-FFF2-40B4-BE49-F238E27FC236}">
                <a16:creationId xmlns:a16="http://schemas.microsoft.com/office/drawing/2014/main" id="{97002B65-08A2-071B-8543-A4632955813D}"/>
              </a:ext>
            </a:extLst>
          </p:cNvPr>
          <p:cNvSpPr txBox="1"/>
          <p:nvPr/>
        </p:nvSpPr>
        <p:spPr>
          <a:xfrm>
            <a:off x="7870378" y="4712143"/>
            <a:ext cx="374171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2.: Our assumed temperature reference for the seasons. North Italy, Milan.</a:t>
            </a:r>
            <a:endParaRPr lang="en-AU" b="0" dirty="0">
              <a:effectLst/>
              <a:latin typeface="Segoe UI" panose="020B0502040204020203" pitchFamily="34" charset="0"/>
              <a:cs typeface="Segoe UI" panose="020B0502040204020203" pitchFamily="34" charset="0"/>
            </a:endParaRPr>
          </a:p>
          <a:p>
            <a:br>
              <a:rPr lang="en-AU"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576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D0D-68A3-88C3-547B-ADB8146B353B}"/>
              </a:ext>
            </a:extLst>
          </p:cNvPr>
          <p:cNvSpPr>
            <a:spLocks noGrp="1"/>
          </p:cNvSpPr>
          <p:nvPr>
            <p:ph type="title"/>
          </p:nvPr>
        </p:nvSpPr>
        <p:spPr>
          <a:xfrm>
            <a:off x="538684" y="261011"/>
            <a:ext cx="11497290" cy="1661993"/>
          </a:xfrm>
        </p:spPr>
        <p:txBody>
          <a:bodyPr/>
          <a:lstStyle/>
          <a:p>
            <a:pPr rtl="0"/>
            <a:r>
              <a:rPr lang="en-AU" b="1" u="sng" dirty="0"/>
              <a:t>Relation between relative humidity and temperature</a:t>
            </a:r>
            <a:br>
              <a:rPr lang="en-AU" dirty="0"/>
            </a:br>
            <a:br>
              <a:rPr lang="en-AU" dirty="0"/>
            </a:br>
            <a:endParaRPr lang="en-US" dirty="0"/>
          </a:p>
        </p:txBody>
      </p:sp>
      <p:sp>
        <p:nvSpPr>
          <p:cNvPr id="3" name="Text Placeholder 2">
            <a:extLst>
              <a:ext uri="{FF2B5EF4-FFF2-40B4-BE49-F238E27FC236}">
                <a16:creationId xmlns:a16="http://schemas.microsoft.com/office/drawing/2014/main" id="{38C7ACE2-B506-C674-16B9-EA609326CD53}"/>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FF42E26-E06E-6A79-A63A-1B3592D4D214}"/>
              </a:ext>
            </a:extLst>
          </p:cNvPr>
          <p:cNvSpPr>
            <a:spLocks noGrp="1"/>
          </p:cNvSpPr>
          <p:nvPr>
            <p:ph type="body" sz="quarter" idx="11"/>
          </p:nvPr>
        </p:nvSpPr>
        <p:spPr/>
        <p:txBody>
          <a:bodyPr/>
          <a:lstStyle/>
          <a:p>
            <a:endParaRPr lang="en-US"/>
          </a:p>
        </p:txBody>
      </p:sp>
      <p:pic>
        <p:nvPicPr>
          <p:cNvPr id="6" name="Picture 5" descr="Chart, scatter chart&#10;&#10;Description automatically generated">
            <a:extLst>
              <a:ext uri="{FF2B5EF4-FFF2-40B4-BE49-F238E27FC236}">
                <a16:creationId xmlns:a16="http://schemas.microsoft.com/office/drawing/2014/main" id="{3F318E7E-5DA0-9AFD-B531-9054ABAD3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08" y="1779449"/>
            <a:ext cx="6864150" cy="2940501"/>
          </a:xfrm>
          <a:prstGeom prst="rect">
            <a:avLst/>
          </a:prstGeom>
        </p:spPr>
      </p:pic>
      <p:sp>
        <p:nvSpPr>
          <p:cNvPr id="8" name="TextBox 7">
            <a:extLst>
              <a:ext uri="{FF2B5EF4-FFF2-40B4-BE49-F238E27FC236}">
                <a16:creationId xmlns:a16="http://schemas.microsoft.com/office/drawing/2014/main" id="{556F705F-8A6A-125A-A032-9B34255A43B7}"/>
              </a:ext>
            </a:extLst>
          </p:cNvPr>
          <p:cNvSpPr txBox="1"/>
          <p:nvPr/>
        </p:nvSpPr>
        <p:spPr>
          <a:xfrm>
            <a:off x="984883" y="4668909"/>
            <a:ext cx="609600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1.: This scatterplot is showing that more the temperature, lesser the relative </a:t>
            </a:r>
            <a:r>
              <a:rPr lang="en-AU" sz="1800" b="0" i="0" u="none" strike="noStrike" dirty="0" err="1">
                <a:solidFill>
                  <a:srgbClr val="000000"/>
                </a:solidFill>
                <a:effectLst/>
                <a:latin typeface="Segoe UI" panose="020B0502040204020203" pitchFamily="34" charset="0"/>
                <a:cs typeface="Segoe UI" panose="020B0502040204020203" pitchFamily="34" charset="0"/>
              </a:rPr>
              <a:t>humidity.It</a:t>
            </a:r>
            <a:r>
              <a:rPr lang="en-AU" sz="1800" b="0" i="0" u="none" strike="noStrike" dirty="0">
                <a:solidFill>
                  <a:srgbClr val="000000"/>
                </a:solidFill>
                <a:effectLst/>
                <a:latin typeface="Segoe UI" panose="020B0502040204020203" pitchFamily="34" charset="0"/>
                <a:cs typeface="Segoe UI" panose="020B0502040204020203" pitchFamily="34" charset="0"/>
              </a:rPr>
              <a:t> means relative humidity is indirectly proportional to the temperature.</a:t>
            </a:r>
            <a:endParaRPr lang="en-AU" b="0" dirty="0">
              <a:effectLst/>
              <a:latin typeface="Segoe UI" panose="020B0502040204020203" pitchFamily="34" charset="0"/>
              <a:cs typeface="Segoe UI" panose="020B0502040204020203" pitchFamily="34" charset="0"/>
            </a:endParaRPr>
          </a:p>
          <a:p>
            <a:br>
              <a:rPr lang="en-AU" dirty="0"/>
            </a:br>
            <a:endParaRPr lang="en-US" dirty="0"/>
          </a:p>
        </p:txBody>
      </p:sp>
      <p:pic>
        <p:nvPicPr>
          <p:cNvPr id="12" name="Picture 11" descr="A picture containing histogram&#10;&#10;Description automatically generated">
            <a:extLst>
              <a:ext uri="{FF2B5EF4-FFF2-40B4-BE49-F238E27FC236}">
                <a16:creationId xmlns:a16="http://schemas.microsoft.com/office/drawing/2014/main" id="{A99CBF81-F500-1042-A3C2-05B179A5A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339" y="893897"/>
            <a:ext cx="3903144" cy="3802201"/>
          </a:xfrm>
          <a:prstGeom prst="rect">
            <a:avLst/>
          </a:prstGeom>
        </p:spPr>
      </p:pic>
      <p:sp>
        <p:nvSpPr>
          <p:cNvPr id="13" name="Text Placeholder 3">
            <a:extLst>
              <a:ext uri="{FF2B5EF4-FFF2-40B4-BE49-F238E27FC236}">
                <a16:creationId xmlns:a16="http://schemas.microsoft.com/office/drawing/2014/main" id="{3CEEBC1A-5787-6393-4825-6F8C8F83887F}"/>
              </a:ext>
            </a:extLst>
          </p:cNvPr>
          <p:cNvSpPr txBox="1">
            <a:spLocks/>
          </p:cNvSpPr>
          <p:nvPr/>
        </p:nvSpPr>
        <p:spPr>
          <a:xfrm>
            <a:off x="8458200" y="6549644"/>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4" name="Text Placeholder 12">
            <a:extLst>
              <a:ext uri="{FF2B5EF4-FFF2-40B4-BE49-F238E27FC236}">
                <a16:creationId xmlns:a16="http://schemas.microsoft.com/office/drawing/2014/main" id="{492CB42B-8E8F-EB60-0E78-A3919F0CA116}"/>
              </a:ext>
            </a:extLst>
          </p:cNvPr>
          <p:cNvSpPr txBox="1">
            <a:spLocks/>
          </p:cNvSpPr>
          <p:nvPr/>
        </p:nvSpPr>
        <p:spPr>
          <a:xfrm>
            <a:off x="8458199" y="6324600"/>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1 </a:t>
            </a:r>
          </a:p>
        </p:txBody>
      </p:sp>
      <p:sp>
        <p:nvSpPr>
          <p:cNvPr id="15" name="TextBox 14">
            <a:extLst>
              <a:ext uri="{FF2B5EF4-FFF2-40B4-BE49-F238E27FC236}">
                <a16:creationId xmlns:a16="http://schemas.microsoft.com/office/drawing/2014/main" id="{694E30DF-58DC-9249-FEB9-BD17CBA81BBE}"/>
              </a:ext>
            </a:extLst>
          </p:cNvPr>
          <p:cNvSpPr txBox="1"/>
          <p:nvPr/>
        </p:nvSpPr>
        <p:spPr>
          <a:xfrm>
            <a:off x="7086600" y="4581207"/>
            <a:ext cx="5215115" cy="2308324"/>
          </a:xfrm>
          <a:prstGeom prst="rect">
            <a:avLst/>
          </a:prstGeom>
          <a:noFill/>
        </p:spPr>
        <p:txBody>
          <a:bodyPr wrap="square" rtlCol="0">
            <a:spAutoFit/>
          </a:bodyPr>
          <a:lstStyle/>
          <a:p>
            <a:pPr rtl="0"/>
            <a:r>
              <a:rPr lang="en-AU" sz="1600" dirty="0">
                <a:latin typeface="Segoe UI" panose="020B0502040204020203" pitchFamily="34" charset="0"/>
                <a:cs typeface="Segoe UI" panose="020B0502040204020203" pitchFamily="34" charset="0"/>
              </a:rPr>
              <a:t>Fig 2. :</a:t>
            </a:r>
            <a:r>
              <a:rPr lang="en-AU" sz="1600" dirty="0" err="1">
                <a:latin typeface="Segoe UI" panose="020B0502040204020203" pitchFamily="34" charset="0"/>
                <a:cs typeface="Segoe UI" panose="020B0502040204020203" pitchFamily="34" charset="0"/>
              </a:rPr>
              <a:t>Jointplot</a:t>
            </a:r>
            <a:r>
              <a:rPr lang="en-AU" sz="1600" dirty="0">
                <a:latin typeface="Segoe UI" panose="020B0502040204020203" pitchFamily="34" charset="0"/>
                <a:cs typeface="Segoe UI" panose="020B0502040204020203" pitchFamily="34" charset="0"/>
              </a:rPr>
              <a:t> displays a bivariate density curve on the main plot, showing the relation between relative humidity ( dependent variable here) and temperature.</a:t>
            </a:r>
          </a:p>
          <a:p>
            <a:pPr rtl="0"/>
            <a:r>
              <a:rPr lang="en-AU" sz="1600" dirty="0">
                <a:latin typeface="Segoe UI" panose="020B0502040204020203" pitchFamily="34" charset="0"/>
                <a:cs typeface="Segoe UI" panose="020B0502040204020203" pitchFamily="34" charset="0"/>
              </a:rPr>
              <a:t> This plot also displays density curves on the margins. Graphs on the margin show the distribution of temperature and the third plot placed on the right margin shows distribution of humidity.</a:t>
            </a:r>
            <a:endParaRPr lang="en-AU" sz="1600" b="0" dirty="0">
              <a:effectLst/>
              <a:latin typeface="Segoe UI" panose="020B0502040204020203" pitchFamily="34" charset="0"/>
              <a:cs typeface="Segoe UI" panose="020B0502040204020203" pitchFamily="34" charset="0"/>
            </a:endParaRPr>
          </a:p>
          <a:p>
            <a:br>
              <a:rPr lang="en-AU" sz="1600" dirty="0">
                <a:latin typeface="Segoe UI" panose="020B0502040204020203" pitchFamily="34" charset="0"/>
                <a:cs typeface="Segoe UI" panose="020B0502040204020203" pitchFamily="34" charset="0"/>
              </a:rPr>
            </a:b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58375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Summary of RH in relation to AQ</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8" name="Picture 7" descr="A picture containing text, crossword puzzle, receipt&#10;&#10;Description automatically generated">
            <a:extLst>
              <a:ext uri="{FF2B5EF4-FFF2-40B4-BE49-F238E27FC236}">
                <a16:creationId xmlns:a16="http://schemas.microsoft.com/office/drawing/2014/main" id="{0980600A-959C-3656-2E34-A2B013D12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84" y="1035146"/>
            <a:ext cx="6248400" cy="4978207"/>
          </a:xfrm>
          <a:prstGeom prst="rect">
            <a:avLst/>
          </a:prstGeom>
        </p:spPr>
      </p:pic>
      <p:pic>
        <p:nvPicPr>
          <p:cNvPr id="11" name="Picture 10" descr="Table&#10;&#10;Description automatically generated">
            <a:extLst>
              <a:ext uri="{FF2B5EF4-FFF2-40B4-BE49-F238E27FC236}">
                <a16:creationId xmlns:a16="http://schemas.microsoft.com/office/drawing/2014/main" id="{82CC9A7E-0773-6096-2B6E-7E917EB18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904409"/>
            <a:ext cx="4419600" cy="3049181"/>
          </a:xfrm>
          <a:prstGeom prst="rect">
            <a:avLst/>
          </a:prstGeom>
        </p:spPr>
      </p:pic>
      <p:sp>
        <p:nvSpPr>
          <p:cNvPr id="12" name="TextBox 11">
            <a:extLst>
              <a:ext uri="{FF2B5EF4-FFF2-40B4-BE49-F238E27FC236}">
                <a16:creationId xmlns:a16="http://schemas.microsoft.com/office/drawing/2014/main" id="{B3F07B1D-B5A9-DE84-0DF1-789686A9345D}"/>
              </a:ext>
            </a:extLst>
          </p:cNvPr>
          <p:cNvSpPr txBox="1"/>
          <p:nvPr/>
        </p:nvSpPr>
        <p:spPr>
          <a:xfrm>
            <a:off x="691084" y="5943600"/>
            <a:ext cx="609600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1.: This scatterplot is shows RH in relation to AQ pollutants. In this example CO. Further RH by CO is displayed along the seasons</a:t>
            </a:r>
            <a:endParaRPr lang="en-AU" b="0" dirty="0">
              <a:effectLst/>
              <a:latin typeface="Segoe UI" panose="020B0502040204020203" pitchFamily="34" charset="0"/>
              <a:cs typeface="Segoe UI" panose="020B0502040204020203" pitchFamily="34" charset="0"/>
            </a:endParaRPr>
          </a:p>
          <a:p>
            <a:br>
              <a:rPr lang="en-AU" dirty="0"/>
            </a:br>
            <a:endParaRPr lang="en-US" dirty="0"/>
          </a:p>
        </p:txBody>
      </p:sp>
      <p:sp>
        <p:nvSpPr>
          <p:cNvPr id="13" name="TextBox 12">
            <a:extLst>
              <a:ext uri="{FF2B5EF4-FFF2-40B4-BE49-F238E27FC236}">
                <a16:creationId xmlns:a16="http://schemas.microsoft.com/office/drawing/2014/main" id="{ECEB4E6D-A2E6-B066-96F7-CD0319D6A879}"/>
              </a:ext>
            </a:extLst>
          </p:cNvPr>
          <p:cNvSpPr txBox="1"/>
          <p:nvPr/>
        </p:nvSpPr>
        <p:spPr>
          <a:xfrm>
            <a:off x="7010400" y="5009922"/>
            <a:ext cx="374171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2.: Our assumed temperature reference for the seasons. North Italy, Milan.</a:t>
            </a:r>
            <a:endParaRPr lang="en-AU" b="0" dirty="0">
              <a:effectLst/>
              <a:latin typeface="Segoe UI" panose="020B0502040204020203" pitchFamily="34" charset="0"/>
              <a:cs typeface="Segoe UI" panose="020B0502040204020203" pitchFamily="34" charset="0"/>
            </a:endParaRPr>
          </a:p>
          <a:p>
            <a:br>
              <a:rPr lang="en-AU"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1736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7B8F-2936-5631-5952-8F870BF3A7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B3E569-F31D-C60F-F975-174364AFECE4}"/>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E572814-DBB4-9E4F-56C9-812352C4F92C}"/>
              </a:ext>
            </a:extLst>
          </p:cNvPr>
          <p:cNvSpPr>
            <a:spLocks noGrp="1"/>
          </p:cNvSpPr>
          <p:nvPr>
            <p:ph type="body" sz="quarter" idx="11"/>
          </p:nvPr>
        </p:nvSpPr>
        <p:spPr/>
        <p:txBody>
          <a:bodyPr/>
          <a:lstStyle/>
          <a:p>
            <a:endParaRPr lang="en-US"/>
          </a:p>
        </p:txBody>
      </p:sp>
      <p:pic>
        <p:nvPicPr>
          <p:cNvPr id="6" name="Picture 5" descr="Chart, line chart, histogram&#10;&#10;Description automatically generated">
            <a:extLst>
              <a:ext uri="{FF2B5EF4-FFF2-40B4-BE49-F238E27FC236}">
                <a16:creationId xmlns:a16="http://schemas.microsoft.com/office/drawing/2014/main" id="{5E2AD349-A8E4-D208-A550-594A0ABDD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476250"/>
            <a:ext cx="4191000" cy="5905500"/>
          </a:xfrm>
          <a:prstGeom prst="rect">
            <a:avLst/>
          </a:prstGeom>
        </p:spPr>
      </p:pic>
      <p:pic>
        <p:nvPicPr>
          <p:cNvPr id="8" name="Picture 7" descr="Chart, line chart, histogram&#10;&#10;Description automatically generated">
            <a:extLst>
              <a:ext uri="{FF2B5EF4-FFF2-40B4-BE49-F238E27FC236}">
                <a16:creationId xmlns:a16="http://schemas.microsoft.com/office/drawing/2014/main" id="{75BA734E-B38C-DBFF-3D4C-30AAD2C9C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400" y="476250"/>
            <a:ext cx="4013200" cy="5905500"/>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932B7799-2EB5-AEA3-F265-4D8845FB6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550" y="2660650"/>
            <a:ext cx="6184900" cy="1536700"/>
          </a:xfrm>
          <a:prstGeom prst="rect">
            <a:avLst/>
          </a:prstGeom>
        </p:spPr>
      </p:pic>
      <p:pic>
        <p:nvPicPr>
          <p:cNvPr id="12" name="Picture 11">
            <a:extLst>
              <a:ext uri="{FF2B5EF4-FFF2-40B4-BE49-F238E27FC236}">
                <a16:creationId xmlns:a16="http://schemas.microsoft.com/office/drawing/2014/main" id="{5C5A8A47-7CDA-F47E-5A5C-B71EA91A2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5300" y="4412589"/>
            <a:ext cx="5156200" cy="215900"/>
          </a:xfrm>
          <a:prstGeom prst="rect">
            <a:avLst/>
          </a:prstGeom>
        </p:spPr>
      </p:pic>
    </p:spTree>
    <p:extLst>
      <p:ext uri="{BB962C8B-B14F-4D97-AF65-F5344CB8AC3E}">
        <p14:creationId xmlns:p14="http://schemas.microsoft.com/office/powerpoint/2010/main" val="381648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8684" y="261011"/>
            <a:ext cx="11497290" cy="694009"/>
          </a:xfrm>
          <a:prstGeom prst="rect">
            <a:avLst/>
          </a:prstGeom>
        </p:spPr>
        <p:txBody>
          <a:bodyPr vert="horz" wrap="square" lIns="0" tIns="138657" rIns="0" bIns="0" rtlCol="0">
            <a:spAutoFit/>
          </a:bodyPr>
          <a:lstStyle/>
          <a:p>
            <a:pPr marL="12700">
              <a:lnSpc>
                <a:spcPct val="100000"/>
              </a:lnSpc>
              <a:spcBef>
                <a:spcPts val="100"/>
              </a:spcBef>
            </a:pPr>
            <a:r>
              <a:rPr dirty="0"/>
              <a:t>We</a:t>
            </a:r>
            <a:r>
              <a:rPr spc="-45" dirty="0"/>
              <a:t> </a:t>
            </a:r>
            <a:r>
              <a:rPr dirty="0"/>
              <a:t>used</a:t>
            </a:r>
            <a:r>
              <a:rPr spc="-40" dirty="0"/>
              <a:t> </a:t>
            </a:r>
            <a:r>
              <a:rPr lang="en-US" spc="-40" dirty="0">
                <a:solidFill>
                  <a:schemeClr val="accent6"/>
                </a:solidFill>
              </a:rPr>
              <a:t>Python</a:t>
            </a:r>
            <a:r>
              <a:rPr spc="-35" dirty="0"/>
              <a:t> </a:t>
            </a:r>
            <a:r>
              <a:rPr dirty="0"/>
              <a:t>for</a:t>
            </a:r>
            <a:r>
              <a:rPr spc="-45" dirty="0"/>
              <a:t> </a:t>
            </a:r>
            <a:r>
              <a:rPr dirty="0"/>
              <a:t>analysis</a:t>
            </a:r>
            <a:r>
              <a:rPr spc="-25" dirty="0"/>
              <a:t> </a:t>
            </a:r>
            <a:r>
              <a:rPr dirty="0"/>
              <a:t>and</a:t>
            </a:r>
            <a:r>
              <a:rPr spc="-45" dirty="0"/>
              <a:t> </a:t>
            </a:r>
            <a:r>
              <a:rPr lang="en-US" spc="-45" dirty="0"/>
              <a:t>Seaborn</a:t>
            </a:r>
            <a:r>
              <a:rPr spc="-25" dirty="0"/>
              <a:t> </a:t>
            </a:r>
            <a:r>
              <a:rPr dirty="0"/>
              <a:t>for</a:t>
            </a:r>
            <a:r>
              <a:rPr spc="-40" dirty="0"/>
              <a:t> </a:t>
            </a:r>
            <a:r>
              <a:rPr spc="-10" dirty="0"/>
              <a:t>visualization</a:t>
            </a:r>
          </a:p>
        </p:txBody>
      </p:sp>
      <p:grpSp>
        <p:nvGrpSpPr>
          <p:cNvPr id="3" name="object 3"/>
          <p:cNvGrpSpPr/>
          <p:nvPr/>
        </p:nvGrpSpPr>
        <p:grpSpPr>
          <a:xfrm>
            <a:off x="0" y="1300733"/>
            <a:ext cx="12192000" cy="1934845"/>
            <a:chOff x="0" y="1300733"/>
            <a:chExt cx="12192000" cy="1934845"/>
          </a:xfrm>
        </p:grpSpPr>
        <p:sp>
          <p:nvSpPr>
            <p:cNvPr id="4" name="object 4"/>
            <p:cNvSpPr/>
            <p:nvPr/>
          </p:nvSpPr>
          <p:spPr>
            <a:xfrm>
              <a:off x="0" y="1328940"/>
              <a:ext cx="12192000" cy="1906270"/>
            </a:xfrm>
            <a:custGeom>
              <a:avLst/>
              <a:gdLst/>
              <a:ahLst/>
              <a:cxnLst/>
              <a:rect l="l" t="t" r="r" b="b"/>
              <a:pathLst>
                <a:path w="12192000" h="1906270">
                  <a:moveTo>
                    <a:pt x="12192000" y="0"/>
                  </a:moveTo>
                  <a:lnTo>
                    <a:pt x="0" y="0"/>
                  </a:lnTo>
                  <a:lnTo>
                    <a:pt x="0" y="1906016"/>
                  </a:lnTo>
                  <a:lnTo>
                    <a:pt x="12192000" y="1906016"/>
                  </a:lnTo>
                  <a:lnTo>
                    <a:pt x="12192000" y="0"/>
                  </a:lnTo>
                  <a:close/>
                </a:path>
              </a:pathLst>
            </a:custGeom>
            <a:solidFill>
              <a:srgbClr val="F1F1F1"/>
            </a:solidFill>
          </p:spPr>
          <p:txBody>
            <a:bodyPr wrap="square" lIns="0" tIns="0" rIns="0" bIns="0" rtlCol="0"/>
            <a:lstStyle/>
            <a:p>
              <a:endParaRPr/>
            </a:p>
          </p:txBody>
        </p:sp>
        <p:sp>
          <p:nvSpPr>
            <p:cNvPr id="5" name="object 5"/>
            <p:cNvSpPr/>
            <p:nvPr/>
          </p:nvSpPr>
          <p:spPr>
            <a:xfrm>
              <a:off x="3124961"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6" name="object 6"/>
            <p:cNvSpPr/>
            <p:nvPr/>
          </p:nvSpPr>
          <p:spPr>
            <a:xfrm>
              <a:off x="6096000"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7" name="object 7"/>
            <p:cNvSpPr/>
            <p:nvPr/>
          </p:nvSpPr>
          <p:spPr>
            <a:xfrm>
              <a:off x="9070847"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8" name="object 8"/>
            <p:cNvSpPr/>
            <p:nvPr/>
          </p:nvSpPr>
          <p:spPr>
            <a:xfrm>
              <a:off x="776857" y="1554860"/>
              <a:ext cx="2024380" cy="523240"/>
            </a:xfrm>
            <a:custGeom>
              <a:avLst/>
              <a:gdLst/>
              <a:ahLst/>
              <a:cxnLst/>
              <a:rect l="l" t="t" r="r" b="b"/>
              <a:pathLst>
                <a:path w="2024380"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C3C3DD"/>
            </a:solidFill>
          </p:spPr>
          <p:txBody>
            <a:bodyPr wrap="square" lIns="0" tIns="0" rIns="0" bIns="0" rtlCol="0"/>
            <a:lstStyle/>
            <a:p>
              <a:endParaRPr/>
            </a:p>
          </p:txBody>
        </p:sp>
        <p:sp>
          <p:nvSpPr>
            <p:cNvPr id="9" name="object 9"/>
            <p:cNvSpPr/>
            <p:nvPr/>
          </p:nvSpPr>
          <p:spPr>
            <a:xfrm>
              <a:off x="776857" y="1554860"/>
              <a:ext cx="2024380" cy="523240"/>
            </a:xfrm>
            <a:custGeom>
              <a:avLst/>
              <a:gdLst/>
              <a:ahLst/>
              <a:cxnLst/>
              <a:rect l="l" t="t" r="r" b="b"/>
              <a:pathLst>
                <a:path w="2024380"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10" name="object 10"/>
            <p:cNvSpPr/>
            <p:nvPr/>
          </p:nvSpPr>
          <p:spPr>
            <a:xfrm>
              <a:off x="324229" y="1566290"/>
              <a:ext cx="472440" cy="472440"/>
            </a:xfrm>
            <a:custGeom>
              <a:avLst/>
              <a:gdLst/>
              <a:ahLst/>
              <a:cxnLst/>
              <a:rect l="l" t="t" r="r" b="b"/>
              <a:pathLst>
                <a:path w="472440" h="472439">
                  <a:moveTo>
                    <a:pt x="236220" y="0"/>
                  </a:moveTo>
                  <a:lnTo>
                    <a:pt x="188607" y="4800"/>
                  </a:lnTo>
                  <a:lnTo>
                    <a:pt x="144272" y="18567"/>
                  </a:lnTo>
                  <a:lnTo>
                    <a:pt x="104152" y="40347"/>
                  </a:lnTo>
                  <a:lnTo>
                    <a:pt x="69189" y="69189"/>
                  </a:lnTo>
                  <a:lnTo>
                    <a:pt x="40347" y="104152"/>
                  </a:lnTo>
                  <a:lnTo>
                    <a:pt x="18567" y="144272"/>
                  </a:lnTo>
                  <a:lnTo>
                    <a:pt x="4800" y="188620"/>
                  </a:lnTo>
                  <a:lnTo>
                    <a:pt x="0" y="236220"/>
                  </a:lnTo>
                  <a:lnTo>
                    <a:pt x="4800" y="283832"/>
                  </a:lnTo>
                  <a:lnTo>
                    <a:pt x="18567" y="328168"/>
                  </a:lnTo>
                  <a:lnTo>
                    <a:pt x="40347" y="368300"/>
                  </a:lnTo>
                  <a:lnTo>
                    <a:pt x="69189" y="403250"/>
                  </a:lnTo>
                  <a:lnTo>
                    <a:pt x="104152" y="432104"/>
                  </a:lnTo>
                  <a:lnTo>
                    <a:pt x="144272" y="453872"/>
                  </a:lnTo>
                  <a:lnTo>
                    <a:pt x="188607" y="467639"/>
                  </a:lnTo>
                  <a:lnTo>
                    <a:pt x="236220" y="472440"/>
                  </a:lnTo>
                  <a:lnTo>
                    <a:pt x="283832" y="467639"/>
                  </a:lnTo>
                  <a:lnTo>
                    <a:pt x="328168" y="453872"/>
                  </a:lnTo>
                  <a:lnTo>
                    <a:pt x="368287" y="432104"/>
                  </a:lnTo>
                  <a:lnTo>
                    <a:pt x="403250" y="403250"/>
                  </a:lnTo>
                  <a:lnTo>
                    <a:pt x="432092" y="368300"/>
                  </a:lnTo>
                  <a:lnTo>
                    <a:pt x="453872" y="328168"/>
                  </a:lnTo>
                  <a:lnTo>
                    <a:pt x="467639" y="283832"/>
                  </a:lnTo>
                  <a:lnTo>
                    <a:pt x="472440" y="236220"/>
                  </a:lnTo>
                  <a:lnTo>
                    <a:pt x="467639" y="188620"/>
                  </a:lnTo>
                  <a:lnTo>
                    <a:pt x="453872" y="144272"/>
                  </a:lnTo>
                  <a:lnTo>
                    <a:pt x="432092" y="104152"/>
                  </a:lnTo>
                  <a:lnTo>
                    <a:pt x="403250" y="69189"/>
                  </a:lnTo>
                  <a:lnTo>
                    <a:pt x="368287" y="40347"/>
                  </a:lnTo>
                  <a:lnTo>
                    <a:pt x="328168" y="18567"/>
                  </a:lnTo>
                  <a:lnTo>
                    <a:pt x="283832" y="4800"/>
                  </a:lnTo>
                  <a:lnTo>
                    <a:pt x="236220" y="0"/>
                  </a:lnTo>
                  <a:close/>
                </a:path>
              </a:pathLst>
            </a:custGeom>
            <a:ln w="9525">
              <a:solidFill>
                <a:srgbClr val="C3C3DD"/>
              </a:solidFill>
            </a:ln>
          </p:spPr>
          <p:txBody>
            <a:bodyPr wrap="square" lIns="0" tIns="0" rIns="0" bIns="0" rtlCol="0"/>
            <a:lstStyle/>
            <a:p>
              <a:endParaRPr/>
            </a:p>
          </p:txBody>
        </p:sp>
        <p:sp>
          <p:nvSpPr>
            <p:cNvPr id="11" name="object 11"/>
            <p:cNvSpPr/>
            <p:nvPr/>
          </p:nvSpPr>
          <p:spPr>
            <a:xfrm>
              <a:off x="323850"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C3C3DD"/>
              </a:solidFill>
            </a:ln>
          </p:spPr>
          <p:txBody>
            <a:bodyPr wrap="square" lIns="0" tIns="0" rIns="0" bIns="0" rtlCol="0"/>
            <a:lstStyle/>
            <a:p>
              <a:endParaRPr/>
            </a:p>
          </p:txBody>
        </p:sp>
        <p:sp>
          <p:nvSpPr>
            <p:cNvPr id="12" name="object 12"/>
            <p:cNvSpPr/>
            <p:nvPr/>
          </p:nvSpPr>
          <p:spPr>
            <a:xfrm>
              <a:off x="3825619"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A8A8CE"/>
            </a:solidFill>
          </p:spPr>
          <p:txBody>
            <a:bodyPr wrap="square" lIns="0" tIns="0" rIns="0" bIns="0" rtlCol="0"/>
            <a:lstStyle/>
            <a:p>
              <a:endParaRPr/>
            </a:p>
          </p:txBody>
        </p:sp>
        <p:sp>
          <p:nvSpPr>
            <p:cNvPr id="13" name="object 13"/>
            <p:cNvSpPr/>
            <p:nvPr/>
          </p:nvSpPr>
          <p:spPr>
            <a:xfrm>
              <a:off x="3825619"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A8A8CE"/>
              </a:solidFill>
            </a:ln>
          </p:spPr>
          <p:txBody>
            <a:bodyPr wrap="square" lIns="0" tIns="0" rIns="0" bIns="0" rtlCol="0"/>
            <a:lstStyle/>
            <a:p>
              <a:endParaRPr/>
            </a:p>
          </p:txBody>
        </p:sp>
        <p:sp>
          <p:nvSpPr>
            <p:cNvPr id="14" name="object 14"/>
            <p:cNvSpPr/>
            <p:nvPr/>
          </p:nvSpPr>
          <p:spPr>
            <a:xfrm>
              <a:off x="3372611" y="1565909"/>
              <a:ext cx="472440" cy="472440"/>
            </a:xfrm>
            <a:custGeom>
              <a:avLst/>
              <a:gdLst/>
              <a:ahLst/>
              <a:cxnLst/>
              <a:rect l="l" t="t" r="r" b="b"/>
              <a:pathLst>
                <a:path w="472439"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A8A8CE"/>
              </a:solidFill>
            </a:ln>
          </p:spPr>
          <p:txBody>
            <a:bodyPr wrap="square" lIns="0" tIns="0" rIns="0" bIns="0" rtlCol="0"/>
            <a:lstStyle/>
            <a:p>
              <a:endParaRPr/>
            </a:p>
          </p:txBody>
        </p:sp>
        <p:sp>
          <p:nvSpPr>
            <p:cNvPr id="15" name="object 15"/>
            <p:cNvSpPr/>
            <p:nvPr/>
          </p:nvSpPr>
          <p:spPr>
            <a:xfrm>
              <a:off x="6795134"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8484B7"/>
            </a:solidFill>
          </p:spPr>
          <p:txBody>
            <a:bodyPr wrap="square" lIns="0" tIns="0" rIns="0" bIns="0" rtlCol="0"/>
            <a:lstStyle/>
            <a:p>
              <a:endParaRPr/>
            </a:p>
          </p:txBody>
        </p:sp>
        <p:sp>
          <p:nvSpPr>
            <p:cNvPr id="16" name="object 16"/>
            <p:cNvSpPr/>
            <p:nvPr/>
          </p:nvSpPr>
          <p:spPr>
            <a:xfrm>
              <a:off x="6795134"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17" name="object 17"/>
            <p:cNvSpPr/>
            <p:nvPr/>
          </p:nvSpPr>
          <p:spPr>
            <a:xfrm>
              <a:off x="6342126"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19"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19"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8484B7"/>
              </a:solidFill>
            </a:ln>
          </p:spPr>
          <p:txBody>
            <a:bodyPr wrap="square" lIns="0" tIns="0" rIns="0" bIns="0" rtlCol="0"/>
            <a:lstStyle/>
            <a:p>
              <a:endParaRPr/>
            </a:p>
          </p:txBody>
        </p:sp>
        <p:sp>
          <p:nvSpPr>
            <p:cNvPr id="18" name="object 18"/>
            <p:cNvSpPr/>
            <p:nvPr/>
          </p:nvSpPr>
          <p:spPr>
            <a:xfrm>
              <a:off x="9845419"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4D4D8B"/>
            </a:solidFill>
          </p:spPr>
          <p:txBody>
            <a:bodyPr wrap="square" lIns="0" tIns="0" rIns="0" bIns="0" rtlCol="0"/>
            <a:lstStyle/>
            <a:p>
              <a:endParaRPr/>
            </a:p>
          </p:txBody>
        </p:sp>
        <p:sp>
          <p:nvSpPr>
            <p:cNvPr id="19" name="object 19"/>
            <p:cNvSpPr/>
            <p:nvPr/>
          </p:nvSpPr>
          <p:spPr>
            <a:xfrm>
              <a:off x="9845418"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20" name="object 20"/>
            <p:cNvSpPr/>
            <p:nvPr/>
          </p:nvSpPr>
          <p:spPr>
            <a:xfrm>
              <a:off x="9393173"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4D4D8B"/>
              </a:solidFill>
            </a:ln>
          </p:spPr>
          <p:txBody>
            <a:bodyPr wrap="square" lIns="0" tIns="0" rIns="0" bIns="0" rtlCol="0"/>
            <a:lstStyle/>
            <a:p>
              <a:endParaRPr/>
            </a:p>
          </p:txBody>
        </p:sp>
      </p:grpSp>
      <p:sp>
        <p:nvSpPr>
          <p:cNvPr id="21" name="object 21"/>
          <p:cNvSpPr txBox="1"/>
          <p:nvPr/>
        </p:nvSpPr>
        <p:spPr>
          <a:xfrm>
            <a:off x="965652" y="1637075"/>
            <a:ext cx="14039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Data</a:t>
            </a:r>
            <a:r>
              <a:rPr sz="1800" spc="-15" dirty="0">
                <a:solidFill>
                  <a:srgbClr val="FFFFFF"/>
                </a:solidFill>
                <a:latin typeface="Segoe UI"/>
                <a:cs typeface="Segoe UI"/>
              </a:rPr>
              <a:t> </a:t>
            </a:r>
            <a:r>
              <a:rPr sz="1800" spc="-10" dirty="0">
                <a:solidFill>
                  <a:srgbClr val="FFFFFF"/>
                </a:solidFill>
                <a:latin typeface="Segoe UI"/>
                <a:cs typeface="Segoe UI"/>
              </a:rPr>
              <a:t>cleaning</a:t>
            </a:r>
            <a:endParaRPr sz="1800">
              <a:latin typeface="Segoe UI"/>
              <a:cs typeface="Segoe UI"/>
            </a:endParaRPr>
          </a:p>
        </p:txBody>
      </p:sp>
      <p:sp>
        <p:nvSpPr>
          <p:cNvPr id="22" name="object 22"/>
          <p:cNvSpPr txBox="1"/>
          <p:nvPr/>
        </p:nvSpPr>
        <p:spPr>
          <a:xfrm>
            <a:off x="6932340" y="1637075"/>
            <a:ext cx="2134698"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Modeling</a:t>
            </a:r>
            <a:r>
              <a:rPr sz="1800" spc="-30" dirty="0">
                <a:solidFill>
                  <a:srgbClr val="FFFFFF"/>
                </a:solidFill>
                <a:latin typeface="Segoe UI"/>
                <a:cs typeface="Segoe UI"/>
              </a:rPr>
              <a:t> </a:t>
            </a:r>
            <a:r>
              <a:rPr sz="1800" dirty="0">
                <a:solidFill>
                  <a:srgbClr val="FFFFFF"/>
                </a:solidFill>
                <a:latin typeface="Segoe UI"/>
                <a:cs typeface="Segoe UI"/>
              </a:rPr>
              <a:t>in</a:t>
            </a:r>
            <a:r>
              <a:rPr sz="1800" spc="-15" dirty="0">
                <a:solidFill>
                  <a:srgbClr val="FFFFFF"/>
                </a:solidFill>
                <a:latin typeface="Segoe UI"/>
                <a:cs typeface="Segoe UI"/>
              </a:rPr>
              <a:t> </a:t>
            </a:r>
            <a:endParaRPr sz="1800" dirty="0">
              <a:solidFill>
                <a:schemeClr val="accent6"/>
              </a:solidFill>
              <a:latin typeface="Segoe UI"/>
              <a:cs typeface="Segoe UI"/>
            </a:endParaRPr>
          </a:p>
        </p:txBody>
      </p:sp>
      <p:sp>
        <p:nvSpPr>
          <p:cNvPr id="23" name="object 23"/>
          <p:cNvSpPr txBox="1"/>
          <p:nvPr/>
        </p:nvSpPr>
        <p:spPr>
          <a:xfrm>
            <a:off x="10083591" y="1637075"/>
            <a:ext cx="129286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Segoe UI"/>
                <a:cs typeface="Segoe UI"/>
              </a:rPr>
              <a:t>Visualization</a:t>
            </a:r>
            <a:endParaRPr sz="1800">
              <a:latin typeface="Segoe UI"/>
              <a:cs typeface="Segoe UI"/>
            </a:endParaRPr>
          </a:p>
        </p:txBody>
      </p:sp>
      <p:sp>
        <p:nvSpPr>
          <p:cNvPr id="24" name="object 24"/>
          <p:cNvSpPr txBox="1"/>
          <p:nvPr/>
        </p:nvSpPr>
        <p:spPr>
          <a:xfrm>
            <a:off x="3880073" y="1637075"/>
            <a:ext cx="17284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Data</a:t>
            </a:r>
            <a:r>
              <a:rPr sz="1800" spc="-15" dirty="0">
                <a:solidFill>
                  <a:srgbClr val="FFFFFF"/>
                </a:solidFill>
                <a:latin typeface="Segoe UI"/>
                <a:cs typeface="Segoe UI"/>
              </a:rPr>
              <a:t> </a:t>
            </a:r>
            <a:r>
              <a:rPr sz="1800" spc="-10" dirty="0">
                <a:solidFill>
                  <a:srgbClr val="FFFFFF"/>
                </a:solidFill>
                <a:latin typeface="Segoe UI"/>
                <a:cs typeface="Segoe UI"/>
              </a:rPr>
              <a:t>preparation</a:t>
            </a:r>
            <a:endParaRPr sz="1800">
              <a:latin typeface="Segoe UI"/>
              <a:cs typeface="Segoe UI"/>
            </a:endParaRPr>
          </a:p>
        </p:txBody>
      </p:sp>
      <p:sp>
        <p:nvSpPr>
          <p:cNvPr id="29" name="object 29"/>
          <p:cNvSpPr txBox="1"/>
          <p:nvPr/>
        </p:nvSpPr>
        <p:spPr>
          <a:xfrm>
            <a:off x="3406705" y="2253179"/>
            <a:ext cx="2184400"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Create</a:t>
            </a:r>
            <a:r>
              <a:rPr sz="1600" spc="-35" dirty="0">
                <a:solidFill>
                  <a:srgbClr val="585858"/>
                </a:solidFill>
                <a:latin typeface="Segoe UI"/>
                <a:cs typeface="Segoe UI"/>
              </a:rPr>
              <a:t> </a:t>
            </a:r>
            <a:r>
              <a:rPr sz="1600" dirty="0">
                <a:solidFill>
                  <a:srgbClr val="585858"/>
                </a:solidFill>
                <a:latin typeface="Segoe UI"/>
                <a:cs typeface="Segoe UI"/>
              </a:rPr>
              <a:t>new</a:t>
            </a:r>
            <a:r>
              <a:rPr sz="1600" spc="-30" dirty="0">
                <a:solidFill>
                  <a:srgbClr val="585858"/>
                </a:solidFill>
                <a:latin typeface="Segoe UI"/>
                <a:cs typeface="Segoe UI"/>
              </a:rPr>
              <a:t> </a:t>
            </a:r>
            <a:r>
              <a:rPr sz="1600" spc="-10" dirty="0">
                <a:solidFill>
                  <a:srgbClr val="585858"/>
                </a:solidFill>
                <a:latin typeface="Segoe UI"/>
                <a:cs typeface="Segoe UI"/>
              </a:rPr>
              <a:t>variables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Log</a:t>
            </a:r>
            <a:r>
              <a:rPr sz="1600" spc="-20" dirty="0">
                <a:solidFill>
                  <a:srgbClr val="585858"/>
                </a:solidFill>
                <a:latin typeface="Segoe UI"/>
                <a:cs typeface="Segoe UI"/>
              </a:rPr>
              <a:t> </a:t>
            </a:r>
            <a:r>
              <a:rPr sz="1600" spc="-10" dirty="0">
                <a:solidFill>
                  <a:srgbClr val="585858"/>
                </a:solidFill>
                <a:latin typeface="Segoe UI"/>
                <a:cs typeface="Segoe UI"/>
              </a:rPr>
              <a:t>transformation</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Combine</a:t>
            </a:r>
            <a:r>
              <a:rPr sz="1600" spc="-50" dirty="0">
                <a:solidFill>
                  <a:srgbClr val="585858"/>
                </a:solidFill>
                <a:latin typeface="Segoe UI"/>
                <a:cs typeface="Segoe UI"/>
              </a:rPr>
              <a:t> </a:t>
            </a:r>
            <a:r>
              <a:rPr sz="1600" dirty="0">
                <a:solidFill>
                  <a:srgbClr val="585858"/>
                </a:solidFill>
                <a:latin typeface="Segoe UI"/>
                <a:cs typeface="Segoe UI"/>
              </a:rPr>
              <a:t>macro</a:t>
            </a:r>
            <a:r>
              <a:rPr sz="1600" spc="-25" dirty="0">
                <a:solidFill>
                  <a:srgbClr val="585858"/>
                </a:solidFill>
                <a:latin typeface="Segoe UI"/>
                <a:cs typeface="Segoe UI"/>
              </a:rPr>
              <a:t> </a:t>
            </a:r>
            <a:r>
              <a:rPr sz="1600" spc="-20" dirty="0">
                <a:solidFill>
                  <a:srgbClr val="585858"/>
                </a:solidFill>
                <a:latin typeface="Segoe UI"/>
                <a:cs typeface="Segoe UI"/>
              </a:rPr>
              <a:t>data</a:t>
            </a:r>
            <a:endParaRPr sz="1600">
              <a:latin typeface="Segoe UI"/>
              <a:cs typeface="Segoe UI"/>
            </a:endParaRPr>
          </a:p>
        </p:txBody>
      </p:sp>
      <p:sp>
        <p:nvSpPr>
          <p:cNvPr id="34" name="object 34"/>
          <p:cNvSpPr txBox="1"/>
          <p:nvPr/>
        </p:nvSpPr>
        <p:spPr>
          <a:xfrm>
            <a:off x="146808" y="2263026"/>
            <a:ext cx="2821940"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Remove</a:t>
            </a:r>
            <a:r>
              <a:rPr sz="1600" spc="-80" dirty="0">
                <a:solidFill>
                  <a:srgbClr val="585858"/>
                </a:solidFill>
                <a:latin typeface="Segoe UI"/>
                <a:cs typeface="Segoe UI"/>
              </a:rPr>
              <a:t> </a:t>
            </a:r>
            <a:r>
              <a:rPr sz="1600" dirty="0">
                <a:solidFill>
                  <a:srgbClr val="585858"/>
                </a:solidFill>
                <a:latin typeface="Segoe UI"/>
                <a:cs typeface="Segoe UI"/>
              </a:rPr>
              <a:t>redundant</a:t>
            </a:r>
            <a:r>
              <a:rPr sz="1600" spc="-85" dirty="0">
                <a:solidFill>
                  <a:srgbClr val="585858"/>
                </a:solidFill>
                <a:latin typeface="Segoe UI"/>
                <a:cs typeface="Segoe UI"/>
              </a:rPr>
              <a:t> </a:t>
            </a:r>
            <a:r>
              <a:rPr sz="1600" spc="-10" dirty="0">
                <a:solidFill>
                  <a:srgbClr val="585858"/>
                </a:solidFill>
                <a:latin typeface="Segoe UI"/>
                <a:cs typeface="Segoe UI"/>
              </a:rPr>
              <a:t>columns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Consolidate</a:t>
            </a:r>
            <a:r>
              <a:rPr sz="1600" spc="-55" dirty="0">
                <a:solidFill>
                  <a:srgbClr val="585858"/>
                </a:solidFill>
                <a:latin typeface="Segoe UI"/>
                <a:cs typeface="Segoe UI"/>
              </a:rPr>
              <a:t> </a:t>
            </a:r>
            <a:r>
              <a:rPr sz="1600" dirty="0">
                <a:solidFill>
                  <a:srgbClr val="585858"/>
                </a:solidFill>
                <a:latin typeface="Segoe UI"/>
                <a:cs typeface="Segoe UI"/>
              </a:rPr>
              <a:t>weekly</a:t>
            </a:r>
            <a:r>
              <a:rPr sz="1600" spc="-35" dirty="0">
                <a:solidFill>
                  <a:srgbClr val="585858"/>
                </a:solidFill>
                <a:latin typeface="Segoe UI"/>
                <a:cs typeface="Segoe UI"/>
              </a:rPr>
              <a:t> </a:t>
            </a:r>
            <a:r>
              <a:rPr sz="1600" spc="-20" dirty="0">
                <a:solidFill>
                  <a:srgbClr val="585858"/>
                </a:solidFill>
                <a:latin typeface="Segoe UI"/>
                <a:cs typeface="Segoe UI"/>
              </a:rPr>
              <a:t>data</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Coerce</a:t>
            </a:r>
            <a:r>
              <a:rPr sz="1600" spc="-30" dirty="0">
                <a:solidFill>
                  <a:srgbClr val="585858"/>
                </a:solidFill>
                <a:latin typeface="Segoe UI"/>
                <a:cs typeface="Segoe UI"/>
              </a:rPr>
              <a:t> </a:t>
            </a:r>
            <a:r>
              <a:rPr sz="1600" dirty="0">
                <a:solidFill>
                  <a:srgbClr val="585858"/>
                </a:solidFill>
                <a:latin typeface="Segoe UI"/>
                <a:cs typeface="Segoe UI"/>
              </a:rPr>
              <a:t>data</a:t>
            </a:r>
            <a:r>
              <a:rPr sz="1600" spc="-35" dirty="0">
                <a:solidFill>
                  <a:srgbClr val="585858"/>
                </a:solidFill>
                <a:latin typeface="Segoe UI"/>
                <a:cs typeface="Segoe UI"/>
              </a:rPr>
              <a:t> </a:t>
            </a:r>
            <a:r>
              <a:rPr sz="1600" spc="-10" dirty="0">
                <a:solidFill>
                  <a:srgbClr val="585858"/>
                </a:solidFill>
                <a:latin typeface="Segoe UI"/>
                <a:cs typeface="Segoe UI"/>
              </a:rPr>
              <a:t>types</a:t>
            </a:r>
            <a:endParaRPr sz="1600">
              <a:latin typeface="Segoe UI"/>
              <a:cs typeface="Segoe UI"/>
            </a:endParaRPr>
          </a:p>
        </p:txBody>
      </p:sp>
      <p:sp>
        <p:nvSpPr>
          <p:cNvPr id="35" name="object 35"/>
          <p:cNvSpPr txBox="1"/>
          <p:nvPr/>
        </p:nvSpPr>
        <p:spPr>
          <a:xfrm>
            <a:off x="6349307" y="2253057"/>
            <a:ext cx="2212830" cy="751488"/>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Create</a:t>
            </a:r>
            <a:r>
              <a:rPr sz="1600" spc="-50" dirty="0">
                <a:solidFill>
                  <a:srgbClr val="585858"/>
                </a:solidFill>
                <a:latin typeface="Segoe UI"/>
                <a:cs typeface="Segoe UI"/>
              </a:rPr>
              <a:t> </a:t>
            </a:r>
            <a:r>
              <a:rPr sz="1600" spc="-10" dirty="0">
                <a:solidFill>
                  <a:srgbClr val="585858"/>
                </a:solidFill>
                <a:latin typeface="Segoe UI"/>
                <a:cs typeface="Segoe UI"/>
              </a:rPr>
              <a:t>subsets</a:t>
            </a:r>
            <a:endParaRPr sz="1600" dirty="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Plot</a:t>
            </a:r>
            <a:r>
              <a:rPr sz="1600" spc="-30" dirty="0">
                <a:solidFill>
                  <a:srgbClr val="585858"/>
                </a:solidFill>
                <a:latin typeface="Segoe UI"/>
                <a:cs typeface="Segoe UI"/>
              </a:rPr>
              <a:t> </a:t>
            </a:r>
            <a:r>
              <a:rPr lang="en-US" sz="1600" spc="-30" dirty="0">
                <a:solidFill>
                  <a:srgbClr val="585858"/>
                </a:solidFill>
                <a:latin typeface="Segoe UI"/>
                <a:cs typeface="Segoe UI"/>
              </a:rPr>
              <a:t>regression</a:t>
            </a:r>
            <a:r>
              <a:rPr sz="1600" spc="-25" dirty="0">
                <a:solidFill>
                  <a:srgbClr val="585858"/>
                </a:solidFill>
                <a:latin typeface="Segoe UI"/>
                <a:cs typeface="Segoe UI"/>
              </a:rPr>
              <a:t> </a:t>
            </a:r>
            <a:r>
              <a:rPr sz="1600" spc="-10" dirty="0">
                <a:solidFill>
                  <a:srgbClr val="585858"/>
                </a:solidFill>
                <a:latin typeface="Segoe UI"/>
                <a:cs typeface="Segoe UI"/>
              </a:rPr>
              <a:t>charts</a:t>
            </a:r>
            <a:endParaRPr sz="1600" dirty="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Run</a:t>
            </a:r>
            <a:r>
              <a:rPr sz="1600" spc="-20" dirty="0">
                <a:solidFill>
                  <a:srgbClr val="585858"/>
                </a:solidFill>
                <a:latin typeface="Segoe UI"/>
                <a:cs typeface="Segoe UI"/>
              </a:rPr>
              <a:t> </a:t>
            </a:r>
            <a:r>
              <a:rPr sz="1600" spc="-10" dirty="0">
                <a:solidFill>
                  <a:srgbClr val="585858"/>
                </a:solidFill>
                <a:latin typeface="Segoe UI"/>
                <a:cs typeface="Segoe UI"/>
              </a:rPr>
              <a:t>Regressions</a:t>
            </a:r>
            <a:endParaRPr sz="1600" dirty="0">
              <a:latin typeface="Segoe UI"/>
              <a:cs typeface="Segoe UI"/>
            </a:endParaRPr>
          </a:p>
        </p:txBody>
      </p:sp>
      <p:sp>
        <p:nvSpPr>
          <p:cNvPr id="39" name="object 39"/>
          <p:cNvSpPr txBox="1"/>
          <p:nvPr/>
        </p:nvSpPr>
        <p:spPr>
          <a:xfrm>
            <a:off x="47241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3C3DD"/>
                </a:solidFill>
                <a:latin typeface="Segoe UI"/>
                <a:cs typeface="Segoe UI"/>
              </a:rPr>
              <a:t>1</a:t>
            </a:r>
            <a:endParaRPr sz="1800">
              <a:latin typeface="Segoe UI"/>
              <a:cs typeface="Segoe UI"/>
            </a:endParaRPr>
          </a:p>
        </p:txBody>
      </p:sp>
      <p:sp>
        <p:nvSpPr>
          <p:cNvPr id="40" name="object 40"/>
          <p:cNvSpPr txBox="1"/>
          <p:nvPr/>
        </p:nvSpPr>
        <p:spPr>
          <a:xfrm>
            <a:off x="3524910"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A8A8CE"/>
                </a:solidFill>
                <a:latin typeface="Segoe UI"/>
                <a:cs typeface="Segoe UI"/>
              </a:rPr>
              <a:t>2</a:t>
            </a:r>
            <a:endParaRPr sz="1800">
              <a:latin typeface="Segoe UI"/>
              <a:cs typeface="Segoe UI"/>
            </a:endParaRPr>
          </a:p>
        </p:txBody>
      </p:sp>
      <p:sp>
        <p:nvSpPr>
          <p:cNvPr id="41" name="object 41"/>
          <p:cNvSpPr txBox="1"/>
          <p:nvPr/>
        </p:nvSpPr>
        <p:spPr>
          <a:xfrm>
            <a:off x="651568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484B7"/>
                </a:solidFill>
                <a:latin typeface="Segoe UI"/>
                <a:cs typeface="Segoe UI"/>
              </a:rPr>
              <a:t>3</a:t>
            </a:r>
            <a:endParaRPr sz="1800">
              <a:latin typeface="Segoe UI"/>
              <a:cs typeface="Segoe UI"/>
            </a:endParaRPr>
          </a:p>
        </p:txBody>
      </p:sp>
      <p:sp>
        <p:nvSpPr>
          <p:cNvPr id="42" name="object 42"/>
          <p:cNvSpPr txBox="1"/>
          <p:nvPr/>
        </p:nvSpPr>
        <p:spPr>
          <a:xfrm>
            <a:off x="956909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D4D8B"/>
                </a:solidFill>
                <a:latin typeface="Segoe UI"/>
                <a:cs typeface="Segoe UI"/>
              </a:rPr>
              <a:t>4</a:t>
            </a:r>
            <a:endParaRPr sz="1800">
              <a:latin typeface="Segoe UI"/>
              <a:cs typeface="Segoe UI"/>
            </a:endParaRPr>
          </a:p>
        </p:txBody>
      </p:sp>
      <p:sp>
        <p:nvSpPr>
          <p:cNvPr id="46" name="object 46"/>
          <p:cNvSpPr txBox="1"/>
          <p:nvPr/>
        </p:nvSpPr>
        <p:spPr>
          <a:xfrm>
            <a:off x="9478331" y="2251561"/>
            <a:ext cx="2367915"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spc="-10" dirty="0">
                <a:solidFill>
                  <a:srgbClr val="585858"/>
                </a:solidFill>
                <a:latin typeface="Segoe UI"/>
                <a:cs typeface="Segoe UI"/>
              </a:rPr>
              <a:t>Regression outputs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Aggregation</a:t>
            </a:r>
            <a:r>
              <a:rPr sz="1600" spc="-75" dirty="0">
                <a:solidFill>
                  <a:srgbClr val="585858"/>
                </a:solidFill>
                <a:latin typeface="Segoe UI"/>
                <a:cs typeface="Segoe UI"/>
              </a:rPr>
              <a:t> </a:t>
            </a:r>
            <a:r>
              <a:rPr sz="1600" spc="-10" dirty="0">
                <a:solidFill>
                  <a:srgbClr val="585858"/>
                </a:solidFill>
                <a:latin typeface="Segoe UI"/>
                <a:cs typeface="Segoe UI"/>
              </a:rPr>
              <a:t>charts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Observation</a:t>
            </a:r>
            <a:r>
              <a:rPr sz="1600" spc="-15" dirty="0">
                <a:solidFill>
                  <a:srgbClr val="585858"/>
                </a:solidFill>
                <a:latin typeface="Segoe UI"/>
                <a:cs typeface="Segoe UI"/>
              </a:rPr>
              <a:t> </a:t>
            </a:r>
            <a:r>
              <a:rPr sz="1600" dirty="0">
                <a:solidFill>
                  <a:srgbClr val="585858"/>
                </a:solidFill>
                <a:latin typeface="Segoe UI"/>
                <a:cs typeface="Segoe UI"/>
              </a:rPr>
              <a:t>&amp;</a:t>
            </a:r>
            <a:r>
              <a:rPr sz="1600" spc="-5" dirty="0">
                <a:solidFill>
                  <a:srgbClr val="585858"/>
                </a:solidFill>
                <a:latin typeface="Segoe UI"/>
                <a:cs typeface="Segoe UI"/>
              </a:rPr>
              <a:t> </a:t>
            </a:r>
            <a:r>
              <a:rPr sz="1600" spc="-10" dirty="0">
                <a:solidFill>
                  <a:srgbClr val="585858"/>
                </a:solidFill>
                <a:latin typeface="Segoe UI"/>
                <a:cs typeface="Segoe UI"/>
              </a:rPr>
              <a:t>analysis</a:t>
            </a:r>
            <a:endParaRPr sz="1600">
              <a:latin typeface="Segoe UI"/>
              <a:cs typeface="Segoe UI"/>
            </a:endParaRPr>
          </a:p>
        </p:txBody>
      </p:sp>
      <p:sp>
        <p:nvSpPr>
          <p:cNvPr id="48" name="object 48"/>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27</a:t>
            </a:fld>
            <a:endParaRPr spc="-25" dirty="0"/>
          </a:p>
        </p:txBody>
      </p:sp>
      <p:pic>
        <p:nvPicPr>
          <p:cNvPr id="52" name="Picture 51" descr="Graphical user interface, text, application&#10;&#10;Description automatically generated">
            <a:extLst>
              <a:ext uri="{FF2B5EF4-FFF2-40B4-BE49-F238E27FC236}">
                <a16:creationId xmlns:a16="http://schemas.microsoft.com/office/drawing/2014/main" id="{877757F5-1FB7-195A-62FB-BB090FBD4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96" y="3636685"/>
            <a:ext cx="3028181" cy="2319856"/>
          </a:xfrm>
          <a:prstGeom prst="rect">
            <a:avLst/>
          </a:prstGeom>
        </p:spPr>
      </p:pic>
      <p:pic>
        <p:nvPicPr>
          <p:cNvPr id="54" name="Picture 53" descr="Chart, line chart, histogram&#10;&#10;Description automatically generated">
            <a:extLst>
              <a:ext uri="{FF2B5EF4-FFF2-40B4-BE49-F238E27FC236}">
                <a16:creationId xmlns:a16="http://schemas.microsoft.com/office/drawing/2014/main" id="{0780072B-3CF8-6762-1373-4B0D77520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4278" y="3317425"/>
            <a:ext cx="2104425" cy="3091282"/>
          </a:xfrm>
          <a:prstGeom prst="rect">
            <a:avLst/>
          </a:prstGeom>
        </p:spPr>
      </p:pic>
      <p:pic>
        <p:nvPicPr>
          <p:cNvPr id="56" name="Picture 55" descr="Graphical user interface, text, application&#10;&#10;Description automatically generated">
            <a:extLst>
              <a:ext uri="{FF2B5EF4-FFF2-40B4-BE49-F238E27FC236}">
                <a16:creationId xmlns:a16="http://schemas.microsoft.com/office/drawing/2014/main" id="{7A579417-E367-7CDF-F0AC-9CCF2FDD9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903" y="3405759"/>
            <a:ext cx="2877489" cy="965755"/>
          </a:xfrm>
          <a:prstGeom prst="rect">
            <a:avLst/>
          </a:prstGeom>
        </p:spPr>
      </p:pic>
      <p:pic>
        <p:nvPicPr>
          <p:cNvPr id="58" name="Picture 57" descr="Chart, histogram&#10;&#10;Description automatically generated">
            <a:extLst>
              <a:ext uri="{FF2B5EF4-FFF2-40B4-BE49-F238E27FC236}">
                <a16:creationId xmlns:a16="http://schemas.microsoft.com/office/drawing/2014/main" id="{92E030B9-8756-0784-08DD-B6D42DE75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056" y="4569713"/>
            <a:ext cx="3228963" cy="1063931"/>
          </a:xfrm>
          <a:prstGeom prst="rect">
            <a:avLst/>
          </a:prstGeom>
        </p:spPr>
      </p:pic>
      <p:pic>
        <p:nvPicPr>
          <p:cNvPr id="60" name="Picture 59" descr="Chart, scatter chart&#10;&#10;Description automatically generated">
            <a:extLst>
              <a:ext uri="{FF2B5EF4-FFF2-40B4-BE49-F238E27FC236}">
                <a16:creationId xmlns:a16="http://schemas.microsoft.com/office/drawing/2014/main" id="{00CE0F54-040D-FAE6-FC35-9847B2408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2506" y="5592553"/>
            <a:ext cx="1534510" cy="1071262"/>
          </a:xfrm>
          <a:prstGeom prst="rect">
            <a:avLst/>
          </a:prstGeom>
        </p:spPr>
      </p:pic>
      <p:pic>
        <p:nvPicPr>
          <p:cNvPr id="62" name="Picture 61" descr="Chart, funnel chart&#10;&#10;Description automatically generated">
            <a:extLst>
              <a:ext uri="{FF2B5EF4-FFF2-40B4-BE49-F238E27FC236}">
                <a16:creationId xmlns:a16="http://schemas.microsoft.com/office/drawing/2014/main" id="{6561A6A2-CB1D-F87E-A416-8389D821C6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1723" y="4038159"/>
            <a:ext cx="3028181" cy="2157199"/>
          </a:xfrm>
          <a:prstGeom prst="rect">
            <a:avLst/>
          </a:prstGeom>
        </p:spPr>
      </p:pic>
      <p:pic>
        <p:nvPicPr>
          <p:cNvPr id="64" name="Picture 63" descr="A picture containing graphical user interface&#10;&#10;Description automatically generated">
            <a:extLst>
              <a:ext uri="{FF2B5EF4-FFF2-40B4-BE49-F238E27FC236}">
                <a16:creationId xmlns:a16="http://schemas.microsoft.com/office/drawing/2014/main" id="{69EA5E08-D8F0-FFC6-B5AD-D11E45CDB2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6618" y="3326878"/>
            <a:ext cx="2988259" cy="619613"/>
          </a:xfrm>
          <a:prstGeom prst="rect">
            <a:avLst/>
          </a:prstGeom>
        </p:spPr>
      </p:pic>
      <p:pic>
        <p:nvPicPr>
          <p:cNvPr id="1026" name="Picture 2">
            <a:extLst>
              <a:ext uri="{FF2B5EF4-FFF2-40B4-BE49-F238E27FC236}">
                <a16:creationId xmlns:a16="http://schemas.microsoft.com/office/drawing/2014/main" id="{F6BED291-5762-1941-9B99-07D6E573C9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46082" y="1564502"/>
            <a:ext cx="377380" cy="41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55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a:t>Naïve Linear Regression Modell</a:t>
            </a:r>
          </a:p>
        </p:txBody>
      </p:sp>
      <p:sp>
        <p:nvSpPr>
          <p:cNvPr id="3" name="Text Placeholder 2">
            <a:extLst>
              <a:ext uri="{FF2B5EF4-FFF2-40B4-BE49-F238E27FC236}">
                <a16:creationId xmlns:a16="http://schemas.microsoft.com/office/drawing/2014/main" id="{059A27DB-1E01-DEB3-F4B6-A3623972EA4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0C5F427-0B3B-49C7-AA3D-A16B19A7DF20}"/>
              </a:ext>
            </a:extLst>
          </p:cNvPr>
          <p:cNvSpPr>
            <a:spLocks noGrp="1"/>
          </p:cNvSpPr>
          <p:nvPr>
            <p:ph type="body" sz="quarter" idx="11"/>
          </p:nvPr>
        </p:nvSpPr>
        <p:spPr/>
        <p:txBody>
          <a:bodyPr/>
          <a:lstStyle/>
          <a:p>
            <a:endParaRPr lang="en-US"/>
          </a:p>
        </p:txBody>
      </p:sp>
      <p:pic>
        <p:nvPicPr>
          <p:cNvPr id="6" name="Picture 5" descr="A screenshot of a computer&#10;&#10;Description automatically generated with low confidence">
            <a:extLst>
              <a:ext uri="{FF2B5EF4-FFF2-40B4-BE49-F238E27FC236}">
                <a16:creationId xmlns:a16="http://schemas.microsoft.com/office/drawing/2014/main" id="{FEF4F378-411D-740A-4358-101858B7E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200" y="853489"/>
            <a:ext cx="6953220" cy="5696078"/>
          </a:xfrm>
          <a:prstGeom prst="rect">
            <a:avLst/>
          </a:prstGeom>
        </p:spPr>
      </p:pic>
      <p:sp>
        <p:nvSpPr>
          <p:cNvPr id="12" name="Text Placeholder 3">
            <a:extLst>
              <a:ext uri="{FF2B5EF4-FFF2-40B4-BE49-F238E27FC236}">
                <a16:creationId xmlns:a16="http://schemas.microsoft.com/office/drawing/2014/main" id="{50787C2B-BC76-0FE1-93C9-B246FC8B31A2}"/>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C7D70000-7AEF-EEF4-A85F-13FA7D1C0357}"/>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
        <p:nvSpPr>
          <p:cNvPr id="14" name="TextBox 13">
            <a:extLst>
              <a:ext uri="{FF2B5EF4-FFF2-40B4-BE49-F238E27FC236}">
                <a16:creationId xmlns:a16="http://schemas.microsoft.com/office/drawing/2014/main" id="{B18BFFE1-9B2E-7D65-B64D-63D1CD61FB2C}"/>
              </a:ext>
            </a:extLst>
          </p:cNvPr>
          <p:cNvSpPr txBox="1"/>
          <p:nvPr/>
        </p:nvSpPr>
        <p:spPr>
          <a:xfrm rot="5400000">
            <a:off x="6768321" y="3019194"/>
            <a:ext cx="5036956" cy="646331"/>
          </a:xfrm>
          <a:prstGeom prst="rect">
            <a:avLst/>
          </a:prstGeom>
          <a:noFill/>
        </p:spPr>
        <p:txBody>
          <a:bodyPr wrap="none" rtlCol="0">
            <a:spAutoFit/>
          </a:bodyPr>
          <a:lstStyle/>
          <a:p>
            <a:r>
              <a:rPr lang="en-US" sz="3600" dirty="0">
                <a:latin typeface="Impact" panose="020B0806030902050204" pitchFamily="34" charset="0"/>
              </a:rPr>
              <a:t>LINEAR REGRESSION MODEL</a:t>
            </a:r>
          </a:p>
        </p:txBody>
      </p:sp>
    </p:spTree>
    <p:extLst>
      <p:ext uri="{BB962C8B-B14F-4D97-AF65-F5344CB8AC3E}">
        <p14:creationId xmlns:p14="http://schemas.microsoft.com/office/powerpoint/2010/main" val="1550014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a:t>Naïve Linear Regression Modell </a:t>
            </a:r>
            <a:r>
              <a:rPr lang="en-US" dirty="0" err="1"/>
              <a:t>Cont</a:t>
            </a:r>
            <a:r>
              <a:rPr lang="en-US" dirty="0"/>
              <a:t>`</a:t>
            </a:r>
          </a:p>
        </p:txBody>
      </p:sp>
      <p:pic>
        <p:nvPicPr>
          <p:cNvPr id="8" name="Picture 7" descr="Chart, histogram&#10;&#10;Description automatically generated">
            <a:extLst>
              <a:ext uri="{FF2B5EF4-FFF2-40B4-BE49-F238E27FC236}">
                <a16:creationId xmlns:a16="http://schemas.microsoft.com/office/drawing/2014/main" id="{CC212CB9-606D-7D97-E034-87F794E50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914400"/>
            <a:ext cx="7772400" cy="2647866"/>
          </a:xfrm>
          <a:prstGeom prst="rect">
            <a:avLst/>
          </a:prstGeom>
        </p:spPr>
      </p:pic>
      <p:pic>
        <p:nvPicPr>
          <p:cNvPr id="10" name="Picture 9" descr="Chart, scatter chart&#10;&#10;Description automatically generated">
            <a:extLst>
              <a:ext uri="{FF2B5EF4-FFF2-40B4-BE49-F238E27FC236}">
                <a16:creationId xmlns:a16="http://schemas.microsoft.com/office/drawing/2014/main" id="{99E73092-130A-6D87-BFC3-AC30E8CC1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950" y="3531786"/>
            <a:ext cx="4038600" cy="2768600"/>
          </a:xfrm>
          <a:prstGeom prst="rect">
            <a:avLst/>
          </a:prstGeom>
        </p:spPr>
      </p:pic>
      <p:sp>
        <p:nvSpPr>
          <p:cNvPr id="11" name="TextBox 10">
            <a:extLst>
              <a:ext uri="{FF2B5EF4-FFF2-40B4-BE49-F238E27FC236}">
                <a16:creationId xmlns:a16="http://schemas.microsoft.com/office/drawing/2014/main" id="{9381D63F-1775-399D-7212-87E799B9DB23}"/>
              </a:ext>
            </a:extLst>
          </p:cNvPr>
          <p:cNvSpPr txBox="1"/>
          <p:nvPr/>
        </p:nvSpPr>
        <p:spPr>
          <a:xfrm>
            <a:off x="3139372" y="6179652"/>
            <a:ext cx="5036956" cy="646331"/>
          </a:xfrm>
          <a:prstGeom prst="rect">
            <a:avLst/>
          </a:prstGeom>
          <a:noFill/>
        </p:spPr>
        <p:txBody>
          <a:bodyPr wrap="none" rtlCol="0">
            <a:spAutoFit/>
          </a:bodyPr>
          <a:lstStyle/>
          <a:p>
            <a:r>
              <a:rPr lang="en-US" sz="3600" dirty="0">
                <a:latin typeface="Impact" panose="020B0806030902050204" pitchFamily="34" charset="0"/>
              </a:rPr>
              <a:t>LINEAR REGRESSION MODEL</a:t>
            </a:r>
          </a:p>
        </p:txBody>
      </p:sp>
      <p:sp>
        <p:nvSpPr>
          <p:cNvPr id="12" name="Text Placeholder 3">
            <a:extLst>
              <a:ext uri="{FF2B5EF4-FFF2-40B4-BE49-F238E27FC236}">
                <a16:creationId xmlns:a16="http://schemas.microsoft.com/office/drawing/2014/main" id="{50787C2B-BC76-0FE1-93C9-B246FC8B31A2}"/>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C7D70000-7AEF-EEF4-A85F-13FA7D1C0357}"/>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Tree>
    <p:extLst>
      <p:ext uri="{BB962C8B-B14F-4D97-AF65-F5344CB8AC3E}">
        <p14:creationId xmlns:p14="http://schemas.microsoft.com/office/powerpoint/2010/main" val="294051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B4754E-D05C-A055-379D-6145E30F7362}"/>
              </a:ext>
            </a:extLst>
          </p:cNvPr>
          <p:cNvSpPr txBox="1"/>
          <p:nvPr/>
        </p:nvSpPr>
        <p:spPr>
          <a:xfrm>
            <a:off x="3050088" y="477476"/>
            <a:ext cx="6100174" cy="5909310"/>
          </a:xfrm>
          <a:prstGeom prst="rect">
            <a:avLst/>
          </a:prstGeom>
          <a:noFill/>
        </p:spPr>
        <p:txBody>
          <a:bodyPr wrap="square">
            <a:spAutoFit/>
          </a:bodyPr>
          <a:lstStyle/>
          <a:p>
            <a:pPr algn="l"/>
            <a:r>
              <a:rPr lang="en-AU" b="1" i="0" dirty="0">
                <a:solidFill>
                  <a:schemeClr val="tx1"/>
                </a:solidFill>
                <a:effectLst/>
                <a:latin typeface="Slack-Lato"/>
              </a:rPr>
              <a:t>General guidelines for the presentations:</a:t>
            </a:r>
            <a:br>
              <a:rPr lang="en-AU" b="1" i="0" dirty="0">
                <a:solidFill>
                  <a:schemeClr val="tx1"/>
                </a:solidFill>
                <a:effectLst/>
                <a:latin typeface="Slack-Lato"/>
              </a:rPr>
            </a:br>
            <a:endParaRPr lang="en-AU" b="1" i="0" dirty="0">
              <a:solidFill>
                <a:schemeClr val="tx1"/>
              </a:solidFill>
              <a:effectLst/>
              <a:latin typeface="Slack-Lato"/>
            </a:endParaRPr>
          </a:p>
          <a:p>
            <a:pPr algn="l">
              <a:buFont typeface="Arial" panose="020B0604020202020204" pitchFamily="34" charset="0"/>
              <a:buChar char="•"/>
            </a:pPr>
            <a:r>
              <a:rPr lang="en-AU" i="0" dirty="0">
                <a:solidFill>
                  <a:schemeClr val="tx1"/>
                </a:solidFill>
                <a:effectLst/>
                <a:latin typeface="Slack-Lato"/>
              </a:rPr>
              <a:t>7 min presentation + 5 min Q&amp;A (+1 min for the Elisabeth, Rodrigo, Paul and </a:t>
            </a:r>
            <a:r>
              <a:rPr lang="en-AU" i="0" dirty="0" err="1">
                <a:solidFill>
                  <a:schemeClr val="tx1"/>
                </a:solidFill>
                <a:effectLst/>
                <a:latin typeface="Slack-Lato"/>
              </a:rPr>
              <a:t>Esra</a:t>
            </a:r>
            <a:r>
              <a:rPr lang="en-AU" i="0" dirty="0">
                <a:solidFill>
                  <a:schemeClr val="tx1"/>
                </a:solidFill>
                <a:effectLst/>
                <a:latin typeface="Slack-Lato"/>
              </a:rPr>
              <a:t>)</a:t>
            </a:r>
          </a:p>
          <a:p>
            <a:pPr algn="l">
              <a:buFont typeface="Arial" panose="020B0604020202020204" pitchFamily="34" charset="0"/>
              <a:buChar char="•"/>
            </a:pPr>
            <a:r>
              <a:rPr lang="en-AU" i="0" dirty="0">
                <a:solidFill>
                  <a:schemeClr val="tx1"/>
                </a:solidFill>
                <a:effectLst/>
                <a:latin typeface="Slack-Lato"/>
              </a:rPr>
              <a:t>Introduce the research/business question/hypothesis  you're trying to answer/test and the type and the objective of the study (descriptive, predictive, BI...);</a:t>
            </a:r>
          </a:p>
          <a:p>
            <a:pPr algn="l">
              <a:buFont typeface="Arial" panose="020B0604020202020204" pitchFamily="34" charset="0"/>
              <a:buChar char="•"/>
            </a:pPr>
            <a:r>
              <a:rPr lang="en-AU" i="0" dirty="0">
                <a:solidFill>
                  <a:schemeClr val="tx1"/>
                </a:solidFill>
                <a:effectLst/>
                <a:latin typeface="Slack-Lato"/>
              </a:rPr>
              <a:t>High-level description of the data you have in hand, supported by meaningful plots/tables (size, quality of the data, how's it distributed, etc.);</a:t>
            </a:r>
          </a:p>
          <a:p>
            <a:pPr algn="l">
              <a:buFont typeface="Arial" panose="020B0604020202020204" pitchFamily="34" charset="0"/>
              <a:buChar char="•"/>
            </a:pPr>
            <a:r>
              <a:rPr lang="en-AU" i="0" dirty="0">
                <a:solidFill>
                  <a:schemeClr val="tx1"/>
                </a:solidFill>
                <a:effectLst/>
                <a:latin typeface="Slack-Lato"/>
              </a:rPr>
              <a:t>Insights/Findings:</a:t>
            </a:r>
          </a:p>
          <a:p>
            <a:pPr algn="l">
              <a:buFont typeface="Arial" panose="020B0604020202020204" pitchFamily="34" charset="0"/>
              <a:buChar char="•"/>
            </a:pPr>
            <a:r>
              <a:rPr lang="en-AU" i="0" dirty="0">
                <a:solidFill>
                  <a:schemeClr val="tx1"/>
                </a:solidFill>
                <a:effectLst/>
                <a:latin typeface="Slack-Lato"/>
              </a:rPr>
              <a:t>show only the charts that make sense and have interesting/unusual/meaningful patterns;</a:t>
            </a:r>
          </a:p>
          <a:p>
            <a:pPr algn="l">
              <a:buFont typeface="Arial" panose="020B0604020202020204" pitchFamily="34" charset="0"/>
              <a:buChar char="•"/>
            </a:pPr>
            <a:r>
              <a:rPr lang="en-AU" i="0" dirty="0">
                <a:solidFill>
                  <a:schemeClr val="tx1"/>
                </a:solidFill>
                <a:effectLst/>
                <a:latin typeface="Slack-Lato"/>
              </a:rPr>
              <a:t>every chart/plot need a title and legend;</a:t>
            </a:r>
          </a:p>
          <a:p>
            <a:pPr algn="l">
              <a:buFont typeface="Arial" panose="020B0604020202020204" pitchFamily="34" charset="0"/>
              <a:buChar char="•"/>
            </a:pPr>
            <a:r>
              <a:rPr lang="en-AU" i="0" dirty="0">
                <a:solidFill>
                  <a:schemeClr val="tx1"/>
                </a:solidFill>
                <a:effectLst/>
                <a:latin typeface="Slack-Lato"/>
              </a:rPr>
              <a:t>Data processing pipeline;</a:t>
            </a:r>
          </a:p>
          <a:p>
            <a:pPr algn="l">
              <a:buFont typeface="Arial" panose="020B0604020202020204" pitchFamily="34" charset="0"/>
              <a:buChar char="•"/>
            </a:pPr>
            <a:r>
              <a:rPr lang="en-AU" i="0" dirty="0">
                <a:solidFill>
                  <a:schemeClr val="tx1"/>
                </a:solidFill>
                <a:effectLst/>
                <a:latin typeface="Slack-Lato"/>
              </a:rPr>
              <a:t>describe the features used for the </a:t>
            </a:r>
            <a:r>
              <a:rPr lang="en-AU" i="0" dirty="0" err="1">
                <a:solidFill>
                  <a:schemeClr val="tx1"/>
                </a:solidFill>
                <a:effectLst/>
                <a:latin typeface="Slack-Lato"/>
              </a:rPr>
              <a:t>modeling</a:t>
            </a:r>
            <a:r>
              <a:rPr lang="en-AU" i="0" dirty="0">
                <a:solidFill>
                  <a:schemeClr val="tx1"/>
                </a:solidFill>
                <a:effectLst/>
                <a:latin typeface="Slack-Lato"/>
              </a:rPr>
              <a:t> and the algorithms used ( </a:t>
            </a:r>
            <a:r>
              <a:rPr lang="en-AU" i="0" dirty="0" err="1">
                <a:solidFill>
                  <a:schemeClr val="tx1"/>
                </a:solidFill>
                <a:effectLst/>
                <a:latin typeface="Slack-Lato"/>
              </a:rPr>
              <a:t>Modeling</a:t>
            </a:r>
            <a:r>
              <a:rPr lang="en-AU" i="0" dirty="0">
                <a:solidFill>
                  <a:schemeClr val="tx1"/>
                </a:solidFill>
                <a:effectLst/>
                <a:latin typeface="Slack-Lato"/>
              </a:rPr>
              <a:t> project);</a:t>
            </a:r>
          </a:p>
          <a:p>
            <a:pPr algn="l">
              <a:buFont typeface="Arial" panose="020B0604020202020204" pitchFamily="34" charset="0"/>
              <a:buChar char="•"/>
            </a:pPr>
            <a:r>
              <a:rPr lang="en-AU" i="0" dirty="0">
                <a:solidFill>
                  <a:schemeClr val="tx1"/>
                </a:solidFill>
                <a:effectLst/>
                <a:latin typeface="Slack-Lato"/>
              </a:rPr>
              <a:t>Outcome &amp; Results (e. g. conclusions, model interpretation, the answer to the research question/hypotheses, etc.);</a:t>
            </a:r>
          </a:p>
          <a:p>
            <a:pPr algn="l">
              <a:buFont typeface="Arial" panose="020B0604020202020204" pitchFamily="34" charset="0"/>
              <a:buChar char="•"/>
            </a:pPr>
            <a:r>
              <a:rPr lang="en-AU" i="0" dirty="0">
                <a:solidFill>
                  <a:schemeClr val="tx1"/>
                </a:solidFill>
                <a:effectLst/>
                <a:latin typeface="Slack-Lato"/>
              </a:rPr>
              <a:t>Outlook (e. g. limitations, next steps, learnings, etc.)</a:t>
            </a:r>
          </a:p>
          <a:p>
            <a:pPr algn="l"/>
            <a:r>
              <a:rPr lang="en-AU" i="0" dirty="0">
                <a:solidFill>
                  <a:schemeClr val="tx1"/>
                </a:solidFill>
                <a:effectLst/>
                <a:latin typeface="Slack-Lato"/>
              </a:rPr>
              <a:t>Remember: great presentation = content + design + delivery.</a:t>
            </a:r>
          </a:p>
        </p:txBody>
      </p:sp>
      <p:sp>
        <p:nvSpPr>
          <p:cNvPr id="7" name="TextBox 6">
            <a:extLst>
              <a:ext uri="{FF2B5EF4-FFF2-40B4-BE49-F238E27FC236}">
                <a16:creationId xmlns:a16="http://schemas.microsoft.com/office/drawing/2014/main" id="{98413A03-FC1B-007C-549A-CE7B14F19699}"/>
              </a:ext>
            </a:extLst>
          </p:cNvPr>
          <p:cNvSpPr txBox="1"/>
          <p:nvPr/>
        </p:nvSpPr>
        <p:spPr>
          <a:xfrm>
            <a:off x="1295400" y="1219200"/>
            <a:ext cx="1205779" cy="3770263"/>
          </a:xfrm>
          <a:prstGeom prst="rect">
            <a:avLst/>
          </a:prstGeom>
          <a:noFill/>
        </p:spPr>
        <p:txBody>
          <a:bodyPr wrap="none" rtlCol="0">
            <a:spAutoFit/>
          </a:bodyPr>
          <a:lstStyle/>
          <a:p>
            <a:r>
              <a:rPr lang="en-US" sz="23900" b="1" dirty="0"/>
              <a:t>!</a:t>
            </a:r>
            <a:endParaRPr lang="en-US" b="1" dirty="0"/>
          </a:p>
        </p:txBody>
      </p:sp>
    </p:spTree>
    <p:extLst>
      <p:ext uri="{BB962C8B-B14F-4D97-AF65-F5344CB8AC3E}">
        <p14:creationId xmlns:p14="http://schemas.microsoft.com/office/powerpoint/2010/main" val="1174324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err="1"/>
              <a:t>LightGBM</a:t>
            </a:r>
            <a:r>
              <a:rPr lang="en-US" dirty="0"/>
              <a:t> (Microsoft) Regression Modell</a:t>
            </a:r>
          </a:p>
        </p:txBody>
      </p:sp>
      <p:sp>
        <p:nvSpPr>
          <p:cNvPr id="3" name="Text Placeholder 2">
            <a:extLst>
              <a:ext uri="{FF2B5EF4-FFF2-40B4-BE49-F238E27FC236}">
                <a16:creationId xmlns:a16="http://schemas.microsoft.com/office/drawing/2014/main" id="{059A27DB-1E01-DEB3-F4B6-A3623972EA4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0C5F427-0B3B-49C7-AA3D-A16B19A7DF20}"/>
              </a:ext>
            </a:extLst>
          </p:cNvPr>
          <p:cNvSpPr>
            <a:spLocks noGrp="1"/>
          </p:cNvSpPr>
          <p:nvPr>
            <p:ph type="body" sz="quarter" idx="11"/>
          </p:nvPr>
        </p:nvSpPr>
        <p:spPr/>
        <p:txBody>
          <a:bodyPr/>
          <a:lstStyle/>
          <a:p>
            <a:endParaRPr lang="en-US"/>
          </a:p>
        </p:txBody>
      </p:sp>
      <p:pic>
        <p:nvPicPr>
          <p:cNvPr id="7" name="Picture 6" descr="Chart, histogram&#10;&#10;Description automatically generated">
            <a:extLst>
              <a:ext uri="{FF2B5EF4-FFF2-40B4-BE49-F238E27FC236}">
                <a16:creationId xmlns:a16="http://schemas.microsoft.com/office/drawing/2014/main" id="{5F98AD24-97D5-0395-2A9E-A880987B4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052181"/>
            <a:ext cx="7772400" cy="2643519"/>
          </a:xfrm>
          <a:prstGeom prst="rect">
            <a:avLst/>
          </a:prstGeom>
        </p:spPr>
      </p:pic>
      <p:pic>
        <p:nvPicPr>
          <p:cNvPr id="11" name="Picture 10" descr="Chart, scatter chart&#10;&#10;Description automatically generated">
            <a:extLst>
              <a:ext uri="{FF2B5EF4-FFF2-40B4-BE49-F238E27FC236}">
                <a16:creationId xmlns:a16="http://schemas.microsoft.com/office/drawing/2014/main" id="{07F117C1-5E50-E595-6CED-B93724051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3695700"/>
            <a:ext cx="4241800" cy="2781300"/>
          </a:xfrm>
          <a:prstGeom prst="rect">
            <a:avLst/>
          </a:prstGeom>
        </p:spPr>
      </p:pic>
      <p:sp>
        <p:nvSpPr>
          <p:cNvPr id="12" name="Text Placeholder 3">
            <a:extLst>
              <a:ext uri="{FF2B5EF4-FFF2-40B4-BE49-F238E27FC236}">
                <a16:creationId xmlns:a16="http://schemas.microsoft.com/office/drawing/2014/main" id="{D420938A-A3AC-7A20-F067-D74872A3F3A1}"/>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1C7E84C2-36C1-3EBF-B75B-B632BD7C8D89}"/>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Study21 </a:t>
            </a:r>
          </a:p>
        </p:txBody>
      </p:sp>
      <p:pic>
        <p:nvPicPr>
          <p:cNvPr id="15" name="Picture 14" descr="A picture containing text, tableware, clipart, dishware&#10;&#10;Description automatically generated">
            <a:extLst>
              <a:ext uri="{FF2B5EF4-FFF2-40B4-BE49-F238E27FC236}">
                <a16:creationId xmlns:a16="http://schemas.microsoft.com/office/drawing/2014/main" id="{85083FF3-BDC8-BA62-47D1-744A12FB5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8912" y="6324600"/>
            <a:ext cx="1654175" cy="480076"/>
          </a:xfrm>
          <a:prstGeom prst="rect">
            <a:avLst/>
          </a:prstGeom>
        </p:spPr>
      </p:pic>
    </p:spTree>
    <p:extLst>
      <p:ext uri="{BB962C8B-B14F-4D97-AF65-F5344CB8AC3E}">
        <p14:creationId xmlns:p14="http://schemas.microsoft.com/office/powerpoint/2010/main" val="3808767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a:xfrm>
            <a:off x="538684" y="261011"/>
            <a:ext cx="11497290" cy="553998"/>
          </a:xfrm>
        </p:spPr>
        <p:txBody>
          <a:bodyPr/>
          <a:lstStyle/>
          <a:p>
            <a:r>
              <a:rPr lang="en-US" dirty="0"/>
              <a:t>Decision on Champion Model</a:t>
            </a:r>
          </a:p>
        </p:txBody>
      </p:sp>
      <p:sp>
        <p:nvSpPr>
          <p:cNvPr id="11" name="Rectangle 10">
            <a:extLst>
              <a:ext uri="{FF2B5EF4-FFF2-40B4-BE49-F238E27FC236}">
                <a16:creationId xmlns:a16="http://schemas.microsoft.com/office/drawing/2014/main" id="{0CE96898-0629-CC41-971A-F12C59C084A2}"/>
              </a:ext>
            </a:extLst>
          </p:cNvPr>
          <p:cNvSpPr/>
          <p:nvPr/>
        </p:nvSpPr>
        <p:spPr>
          <a:xfrm>
            <a:off x="3048000" y="3167390"/>
            <a:ext cx="6096000" cy="523220"/>
          </a:xfrm>
          <a:prstGeom prst="rect">
            <a:avLst/>
          </a:prstGeom>
        </p:spPr>
        <p:txBody>
          <a:bodyPr>
            <a:spAutoFit/>
          </a:bodyPr>
          <a:lstStyle/>
          <a:p>
            <a:br>
              <a:rPr lang="en-US" dirty="0"/>
            </a:br>
            <a:endParaRPr lang="en-US" dirty="0"/>
          </a:p>
        </p:txBody>
      </p:sp>
      <p:sp>
        <p:nvSpPr>
          <p:cNvPr id="10" name="Rectangle 9">
            <a:extLst>
              <a:ext uri="{FF2B5EF4-FFF2-40B4-BE49-F238E27FC236}">
                <a16:creationId xmlns:a16="http://schemas.microsoft.com/office/drawing/2014/main" id="{2E6348F5-964B-4A51-B84F-86D9CF5F4B1F}"/>
              </a:ext>
            </a:extLst>
          </p:cNvPr>
          <p:cNvSpPr/>
          <p:nvPr/>
        </p:nvSpPr>
        <p:spPr>
          <a:xfrm>
            <a:off x="243438" y="1115585"/>
            <a:ext cx="5270893" cy="523220"/>
          </a:xfrm>
          <a:prstGeom prst="rect">
            <a:avLst/>
          </a:prstGeom>
        </p:spPr>
        <p:txBody>
          <a:bodyPr wrap="square">
            <a:spAutoFit/>
          </a:bodyPr>
          <a:lstStyle/>
          <a:p>
            <a:r>
              <a:rPr lang="en-US" dirty="0"/>
              <a:t>Initial results back on Test set hitting F1 score of 0.88 – well above the 0.5 threshold set earlier.</a:t>
            </a:r>
          </a:p>
        </p:txBody>
      </p:sp>
      <p:pic>
        <p:nvPicPr>
          <p:cNvPr id="13" name="Picture 12">
            <a:extLst>
              <a:ext uri="{FF2B5EF4-FFF2-40B4-BE49-F238E27FC236}">
                <a16:creationId xmlns:a16="http://schemas.microsoft.com/office/drawing/2014/main" id="{760D7B1B-B3B4-1C86-B1F8-B0A9FA337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8" y="1927230"/>
            <a:ext cx="5765800" cy="292100"/>
          </a:xfrm>
          <a:prstGeom prst="rect">
            <a:avLst/>
          </a:prstGeom>
        </p:spPr>
      </p:pic>
      <p:pic>
        <p:nvPicPr>
          <p:cNvPr id="17" name="Picture 16">
            <a:extLst>
              <a:ext uri="{FF2B5EF4-FFF2-40B4-BE49-F238E27FC236}">
                <a16:creationId xmlns:a16="http://schemas.microsoft.com/office/drawing/2014/main" id="{4CEDF947-272C-28EF-0536-A2EEAC711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16" y="2438043"/>
            <a:ext cx="5600700" cy="215900"/>
          </a:xfrm>
          <a:prstGeom prst="rect">
            <a:avLst/>
          </a:prstGeom>
        </p:spPr>
      </p:pic>
      <p:sp>
        <p:nvSpPr>
          <p:cNvPr id="19" name="Rectangle 18">
            <a:extLst>
              <a:ext uri="{FF2B5EF4-FFF2-40B4-BE49-F238E27FC236}">
                <a16:creationId xmlns:a16="http://schemas.microsoft.com/office/drawing/2014/main" id="{E994D8D4-B099-3D9C-6A8E-D7AF2F236193}"/>
              </a:ext>
            </a:extLst>
          </p:cNvPr>
          <p:cNvSpPr/>
          <p:nvPr/>
        </p:nvSpPr>
        <p:spPr>
          <a:xfrm>
            <a:off x="216397" y="2263885"/>
            <a:ext cx="5852562" cy="64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802C4D0F-7513-0465-0C03-4F4E3DF743E4}"/>
              </a:ext>
            </a:extLst>
          </p:cNvPr>
          <p:cNvSpPr txBox="1">
            <a:spLocks/>
          </p:cNvSpPr>
          <p:nvPr/>
        </p:nvSpPr>
        <p:spPr>
          <a:xfrm>
            <a:off x="308216" y="3185567"/>
            <a:ext cx="11497290" cy="553998"/>
          </a:xfrm>
          <a:prstGeom prst="rect">
            <a:avLst/>
          </a:prstGeom>
        </p:spPr>
        <p:txBody>
          <a:bodyPr wrap="square" lIns="0" tIns="0" rIns="0" bIns="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r>
              <a:rPr lang="en-US" dirty="0">
                <a:latin typeface="Segoe UI" panose="020B0502040204020203" pitchFamily="34" charset="0"/>
                <a:cs typeface="Segoe UI" panose="020B0502040204020203" pitchFamily="34" charset="0"/>
              </a:rPr>
              <a:t>Smart Objective Met?</a:t>
            </a:r>
          </a:p>
        </p:txBody>
      </p:sp>
      <p:sp>
        <p:nvSpPr>
          <p:cNvPr id="25" name="Text Placeholder 3">
            <a:extLst>
              <a:ext uri="{FF2B5EF4-FFF2-40B4-BE49-F238E27FC236}">
                <a16:creationId xmlns:a16="http://schemas.microsoft.com/office/drawing/2014/main" id="{F69FA7F0-9370-4B9D-FF8B-0F9D2177EA91}"/>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26" name="Text Placeholder 12">
            <a:extLst>
              <a:ext uri="{FF2B5EF4-FFF2-40B4-BE49-F238E27FC236}">
                <a16:creationId xmlns:a16="http://schemas.microsoft.com/office/drawing/2014/main" id="{496C04B4-4833-50D2-AFBC-CF6C08C1F09A}"/>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
        <p:nvSpPr>
          <p:cNvPr id="27" name="Rectangle 26">
            <a:extLst>
              <a:ext uri="{FF2B5EF4-FFF2-40B4-BE49-F238E27FC236}">
                <a16:creationId xmlns:a16="http://schemas.microsoft.com/office/drawing/2014/main" id="{D67DE6A9-5711-AB6C-8132-02B2161CBC56}"/>
              </a:ext>
            </a:extLst>
          </p:cNvPr>
          <p:cNvSpPr/>
          <p:nvPr/>
        </p:nvSpPr>
        <p:spPr>
          <a:xfrm>
            <a:off x="308217" y="3803980"/>
            <a:ext cx="4035184" cy="2554545"/>
          </a:xfrm>
          <a:prstGeom prst="rect">
            <a:avLst/>
          </a:prstGeom>
        </p:spPr>
        <p:txBody>
          <a:bodyPr wrap="square">
            <a:spAutoFit/>
          </a:bodyPr>
          <a:lstStyle/>
          <a:p>
            <a:pPr algn="just"/>
            <a:r>
              <a:rPr lang="en-US" sz="2000" b="0" dirty="0">
                <a:solidFill>
                  <a:schemeClr val="tx1">
                    <a:lumMod val="75000"/>
                    <a:lumOff val="25000"/>
                  </a:schemeClr>
                </a:solidFill>
                <a:latin typeface="Segoe UI" panose="020B0502040204020203" pitchFamily="34" charset="0"/>
                <a:cs typeface="Segoe UI" panose="020B0502040204020203" pitchFamily="34" charset="0"/>
              </a:rPr>
              <a:t>We will </a:t>
            </a:r>
            <a:r>
              <a:rPr lang="en-US" sz="2000" b="1" dirty="0">
                <a:solidFill>
                  <a:schemeClr val="tx1">
                    <a:lumMod val="75000"/>
                    <a:lumOff val="25000"/>
                  </a:schemeClr>
                </a:solidFill>
                <a:latin typeface="Segoe UI" panose="020B0502040204020203" pitchFamily="34" charset="0"/>
                <a:cs typeface="Segoe UI" panose="020B0502040204020203" pitchFamily="34" charset="0"/>
              </a:rPr>
              <a:t>predict the Relative Humidity </a:t>
            </a:r>
            <a:r>
              <a:rPr lang="en-US" sz="2000" b="0" dirty="0">
                <a:solidFill>
                  <a:schemeClr val="tx1">
                    <a:lumMod val="75000"/>
                    <a:lumOff val="25000"/>
                  </a:schemeClr>
                </a:solidFill>
                <a:latin typeface="Segoe UI" panose="020B0502040204020203" pitchFamily="34" charset="0"/>
                <a:cs typeface="Segoe UI" panose="020B0502040204020203" pitchFamily="34" charset="0"/>
              </a:rPr>
              <a:t>of a given point of time based on the all other attributes affecting the change in RH from the UCI AQ dataset, improving Naïve linear regression baseline performance by 20% using ensemble models.</a:t>
            </a:r>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33892B67-35D3-806F-BFA6-3BDFBE74A8A4}"/>
              </a:ext>
            </a:extLst>
          </p:cNvPr>
          <p:cNvSpPr/>
          <p:nvPr/>
        </p:nvSpPr>
        <p:spPr>
          <a:xfrm>
            <a:off x="456659" y="246943"/>
            <a:ext cx="6095999" cy="64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35BB5EA-D2F6-973E-53BA-8C15C92EE9B3}"/>
              </a:ext>
            </a:extLst>
          </p:cNvPr>
          <p:cNvSpPr/>
          <p:nvPr/>
        </p:nvSpPr>
        <p:spPr>
          <a:xfrm>
            <a:off x="4629662" y="4266711"/>
            <a:ext cx="3770191" cy="1323439"/>
          </a:xfrm>
          <a:prstGeom prst="rect">
            <a:avLst/>
          </a:prstGeom>
        </p:spPr>
        <p:txBody>
          <a:bodyPr wrap="square">
            <a:spAutoFit/>
          </a:bodyPr>
          <a:lstStyle/>
          <a:p>
            <a:pPr algn="just"/>
            <a:r>
              <a:rPr lang="en-US" sz="2000" b="1" dirty="0">
                <a:solidFill>
                  <a:schemeClr val="tx1">
                    <a:lumMod val="75000"/>
                    <a:lumOff val="25000"/>
                  </a:schemeClr>
                </a:solidFill>
                <a:latin typeface="Segoe UI" panose="020B0502040204020203" pitchFamily="34" charset="0"/>
                <a:cs typeface="Segoe UI" panose="020B0502040204020203" pitchFamily="34" charset="0"/>
              </a:rPr>
              <a:t>Improvement from Naïve linear regression baseline</a:t>
            </a:r>
          </a:p>
          <a:p>
            <a:pPr algn="just"/>
            <a:r>
              <a:rPr lang="en-US" sz="2000" b="0" dirty="0">
                <a:solidFill>
                  <a:schemeClr val="tx1">
                    <a:lumMod val="75000"/>
                    <a:lumOff val="25000"/>
                  </a:schemeClr>
                </a:solidFill>
                <a:latin typeface="Segoe UI" panose="020B0502040204020203" pitchFamily="34" charset="0"/>
                <a:cs typeface="Segoe UI" panose="020B0502040204020203" pitchFamily="34" charset="0"/>
              </a:rPr>
              <a:t>(LGBM_RMSLE/</a:t>
            </a:r>
            <a:r>
              <a:rPr lang="en-US" sz="2000" b="0" dirty="0" err="1">
                <a:solidFill>
                  <a:schemeClr val="tx1">
                    <a:lumMod val="75000"/>
                    <a:lumOff val="25000"/>
                  </a:schemeClr>
                </a:solidFill>
                <a:latin typeface="Segoe UI" panose="020B0502040204020203" pitchFamily="34" charset="0"/>
                <a:cs typeface="Segoe UI" panose="020B0502040204020203" pitchFamily="34" charset="0"/>
              </a:rPr>
              <a:t>Naïve_RMSLE</a:t>
            </a:r>
            <a:r>
              <a:rPr lang="en-US" sz="2000" b="0" dirty="0">
                <a:solidFill>
                  <a:schemeClr val="tx1">
                    <a:lumMod val="75000"/>
                    <a:lumOff val="25000"/>
                  </a:schemeClr>
                </a:solidFill>
                <a:latin typeface="Segoe UI" panose="020B0502040204020203" pitchFamily="34" charset="0"/>
                <a:cs typeface="Segoe UI" panose="020B0502040204020203" pitchFamily="34" charset="0"/>
              </a:rPr>
              <a:t>)% = </a:t>
            </a:r>
            <a:r>
              <a:rPr lang="en-US" sz="2000" b="1" dirty="0">
                <a:solidFill>
                  <a:schemeClr val="accent6"/>
                </a:solidFill>
                <a:latin typeface="Segoe UI" panose="020B0502040204020203" pitchFamily="34" charset="0"/>
                <a:cs typeface="Segoe UI" panose="020B0502040204020203" pitchFamily="34" charset="0"/>
              </a:rPr>
              <a:t>85.26%   YES! </a:t>
            </a:r>
          </a:p>
        </p:txBody>
      </p:sp>
      <p:pic>
        <p:nvPicPr>
          <p:cNvPr id="31" name="Picture 30" descr="A picture containing text, tableware, clipart, dishware&#10;&#10;Description automatically generated">
            <a:extLst>
              <a:ext uri="{FF2B5EF4-FFF2-40B4-BE49-F238E27FC236}">
                <a16:creationId xmlns:a16="http://schemas.microsoft.com/office/drawing/2014/main" id="{C37D3333-4F09-58E1-C40B-FBEC055E7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3172">
            <a:off x="6324233" y="2966572"/>
            <a:ext cx="3843504" cy="1115465"/>
          </a:xfrm>
          <a:prstGeom prst="rect">
            <a:avLst/>
          </a:prstGeom>
        </p:spPr>
      </p:pic>
      <p:cxnSp>
        <p:nvCxnSpPr>
          <p:cNvPr id="33" name="Straight Arrow Connector 32">
            <a:extLst>
              <a:ext uri="{FF2B5EF4-FFF2-40B4-BE49-F238E27FC236}">
                <a16:creationId xmlns:a16="http://schemas.microsoft.com/office/drawing/2014/main" id="{26DC435C-D5CA-1E61-229E-E6E2CE39BCB1}"/>
              </a:ext>
            </a:extLst>
          </p:cNvPr>
          <p:cNvCxnSpPr>
            <a:stCxn id="31" idx="0"/>
          </p:cNvCxnSpPr>
          <p:nvPr/>
        </p:nvCxnSpPr>
        <p:spPr>
          <a:xfrm flipV="1">
            <a:off x="8617148" y="2357577"/>
            <a:ext cx="689710" cy="75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434" name="Picture 2" descr="SAP Data Intelligence - CALEO">
            <a:extLst>
              <a:ext uri="{FF2B5EF4-FFF2-40B4-BE49-F238E27FC236}">
                <a16:creationId xmlns:a16="http://schemas.microsoft.com/office/drawing/2014/main" id="{29B94BBC-C10C-7302-7DB0-0ABAD3E2B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93878">
            <a:off x="8746550" y="983555"/>
            <a:ext cx="2237750" cy="223775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SAP Data Intelligence Cloud | Cloud | SAP Store">
            <a:extLst>
              <a:ext uri="{FF2B5EF4-FFF2-40B4-BE49-F238E27FC236}">
                <a16:creationId xmlns:a16="http://schemas.microsoft.com/office/drawing/2014/main" id="{79E085A4-CE88-1630-CDF1-43A7FDF23C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309170">
            <a:off x="9655830" y="2973832"/>
            <a:ext cx="504887" cy="4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56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A3D4B42D-5C94-6196-E218-A27484C63CB4}"/>
              </a:ext>
            </a:extLst>
          </p:cNvPr>
          <p:cNvPicPr>
            <a:picLocks noChangeAspect="1"/>
          </p:cNvPicPr>
          <p:nvPr/>
        </p:nvPicPr>
        <p:blipFill rotWithShape="1">
          <a:blip r:embed="rId2">
            <a:extLst>
              <a:ext uri="{28A0092B-C50C-407E-A947-70E740481C1C}">
                <a14:useLocalDpi xmlns:a14="http://schemas.microsoft.com/office/drawing/2010/main" val="0"/>
              </a:ext>
            </a:extLst>
          </a:blip>
          <a:srcRect l="1196" r="8497" b="-1"/>
          <a:stretch/>
        </p:blipFill>
        <p:spPr>
          <a:xfrm>
            <a:off x="538684" y="916817"/>
            <a:ext cx="10455275" cy="5470416"/>
          </a:xfrm>
          <a:prstGeom prst="rect">
            <a:avLst/>
          </a:prstGeom>
          <a:noFill/>
        </p:spPr>
      </p:pic>
      <p:sp>
        <p:nvSpPr>
          <p:cNvPr id="7" name="Title 1">
            <a:extLst>
              <a:ext uri="{FF2B5EF4-FFF2-40B4-BE49-F238E27FC236}">
                <a16:creationId xmlns:a16="http://schemas.microsoft.com/office/drawing/2014/main" id="{2218CB85-81BF-20D3-088A-53720AAF8F27}"/>
              </a:ext>
            </a:extLst>
          </p:cNvPr>
          <p:cNvSpPr>
            <a:spLocks noGrp="1"/>
          </p:cNvSpPr>
          <p:nvPr>
            <p:ph type="title"/>
          </p:nvPr>
        </p:nvSpPr>
        <p:spPr>
          <a:xfrm>
            <a:off x="538684" y="261011"/>
            <a:ext cx="11497290" cy="553998"/>
          </a:xfrm>
        </p:spPr>
        <p:txBody>
          <a:bodyPr/>
          <a:lstStyle/>
          <a:p>
            <a:r>
              <a:rPr lang="en-US" dirty="0"/>
              <a:t>Deployment on SAP Data Intelligence</a:t>
            </a:r>
          </a:p>
        </p:txBody>
      </p:sp>
      <p:sp>
        <p:nvSpPr>
          <p:cNvPr id="8" name="Text Placeholder 3">
            <a:extLst>
              <a:ext uri="{FF2B5EF4-FFF2-40B4-BE49-F238E27FC236}">
                <a16:creationId xmlns:a16="http://schemas.microsoft.com/office/drawing/2014/main" id="{35D84722-BA0D-2691-C322-681A264BA2A6}"/>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Control Phase</a:t>
            </a:r>
          </a:p>
        </p:txBody>
      </p:sp>
      <p:sp>
        <p:nvSpPr>
          <p:cNvPr id="9" name="Text Placeholder 12">
            <a:extLst>
              <a:ext uri="{FF2B5EF4-FFF2-40B4-BE49-F238E27FC236}">
                <a16:creationId xmlns:a16="http://schemas.microsoft.com/office/drawing/2014/main" id="{3219A0F4-C81B-8D38-5DCC-4FB112F1BEC2}"/>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Tree>
    <p:extLst>
      <p:ext uri="{BB962C8B-B14F-4D97-AF65-F5344CB8AC3E}">
        <p14:creationId xmlns:p14="http://schemas.microsoft.com/office/powerpoint/2010/main" val="2018721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FD1CDB41-89CD-4259-B67B-1A801F0D993E}"/>
              </a:ext>
            </a:extLst>
          </p:cNvPr>
          <p:cNvSpPr>
            <a:spLocks noGrp="1"/>
          </p:cNvSpPr>
          <p:nvPr>
            <p:ph type="title"/>
          </p:nvPr>
        </p:nvSpPr>
        <p:spPr/>
        <p:txBody>
          <a:bodyPr/>
          <a:lstStyle/>
          <a:p>
            <a:r>
              <a:rPr kumimoji="0" lang="en-US" sz="7200" b="1" i="0" u="none" strike="noStrike" kern="1200" cap="all" spc="0" normalizeH="0" baseline="0" noProof="0" dirty="0">
                <a:ln>
                  <a:noFill/>
                </a:ln>
                <a:solidFill>
                  <a:srgbClr val="000000"/>
                </a:solidFill>
                <a:effectLst/>
                <a:uLnTx/>
                <a:uFillTx/>
                <a:latin typeface="Avenir Next LT Pro"/>
                <a:ea typeface="+mj-ea"/>
                <a:cs typeface="Segoe UI Light" panose="020B0502040204020203" pitchFamily="34" charset="0"/>
              </a:rPr>
              <a:t>thank </a:t>
            </a:r>
            <a:r>
              <a:rPr kumimoji="0" lang="en-US" sz="7200" b="0" i="0" u="none" strike="noStrike" kern="1200" cap="all" spc="0" normalizeH="0" baseline="0" noProof="0" dirty="0">
                <a:ln>
                  <a:noFill/>
                </a:ln>
                <a:solidFill>
                  <a:srgbClr val="000000"/>
                </a:solidFill>
                <a:effectLst/>
                <a:uLnTx/>
                <a:uFillTx/>
                <a:latin typeface="Avenir Next LT Pro"/>
                <a:ea typeface="+mj-ea"/>
                <a:cs typeface="Segoe UI Light" panose="020B0502040204020203" pitchFamily="34" charset="0"/>
              </a:rPr>
              <a:t>you</a:t>
            </a:r>
            <a:endParaRPr lang="en-GB" sz="6600" b="0" dirty="0">
              <a:solidFill>
                <a:srgbClr val="000000"/>
              </a:solidFill>
            </a:endParaRPr>
          </a:p>
        </p:txBody>
      </p:sp>
      <p:pic>
        <p:nvPicPr>
          <p:cNvPr id="6" name="Bildplatzhalter 5" descr="Ein Bild, das Person enthält.&#10;&#10;Automatisch generierte Beschreibung">
            <a:extLst>
              <a:ext uri="{FF2B5EF4-FFF2-40B4-BE49-F238E27FC236}">
                <a16:creationId xmlns:a16="http://schemas.microsoft.com/office/drawing/2014/main" id="{B1E3F394-0F52-4824-8D41-CCDA286213E7}"/>
              </a:ext>
            </a:extLst>
          </p:cNvPr>
          <p:cNvPicPr>
            <a:picLocks noGrp="1"/>
          </p:cNvPicPr>
          <p:nvPr>
            <p:ph type="pic" sz="quarter" idx="12"/>
          </p:nvPr>
        </p:nvPicPr>
        <p:blipFill rotWithShape="1">
          <a:blip r:embed="rId2"/>
          <a:srcRect l="22018" t="1246" r="35103" b="1619"/>
          <a:stretch/>
        </p:blipFill>
        <p:spPr>
          <a:xfrm>
            <a:off x="0" y="0"/>
            <a:ext cx="4535488" cy="6858000"/>
          </a:xfrm>
          <a:prstGeom prst="rect">
            <a:avLst/>
          </a:prstGeom>
        </p:spPr>
      </p:pic>
    </p:spTree>
    <p:extLst>
      <p:ext uri="{BB962C8B-B14F-4D97-AF65-F5344CB8AC3E}">
        <p14:creationId xmlns:p14="http://schemas.microsoft.com/office/powerpoint/2010/main" val="2144647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with his arms crossed&#10;&#10;Description automatically generated with medium confidence">
            <a:extLst>
              <a:ext uri="{FF2B5EF4-FFF2-40B4-BE49-F238E27FC236}">
                <a16:creationId xmlns:a16="http://schemas.microsoft.com/office/drawing/2014/main" id="{C768E7E4-51A5-566A-384C-FBE050ACE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080002"/>
            <a:ext cx="4281101" cy="4281101"/>
          </a:xfrm>
          <a:prstGeom prst="rect">
            <a:avLst/>
          </a:prstGeom>
        </p:spPr>
      </p:pic>
      <p:pic>
        <p:nvPicPr>
          <p:cNvPr id="8" name="Picture 7" descr="A person in a suit&#10;&#10;Description automatically generated with low confidence">
            <a:extLst>
              <a:ext uri="{FF2B5EF4-FFF2-40B4-BE49-F238E27FC236}">
                <a16:creationId xmlns:a16="http://schemas.microsoft.com/office/drawing/2014/main" id="{5A5EF632-152A-36B4-3D84-0C6059EAE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708" y="1246304"/>
            <a:ext cx="4114800" cy="4114800"/>
          </a:xfrm>
          <a:prstGeom prst="rect">
            <a:avLst/>
          </a:prstGeom>
        </p:spPr>
      </p:pic>
      <p:sp>
        <p:nvSpPr>
          <p:cNvPr id="2" name="object 2"/>
          <p:cNvSpPr txBox="1">
            <a:spLocks noGrp="1"/>
          </p:cNvSpPr>
          <p:nvPr>
            <p:ph type="title"/>
          </p:nvPr>
        </p:nvSpPr>
        <p:spPr>
          <a:xfrm>
            <a:off x="539300" y="386969"/>
            <a:ext cx="5099500" cy="566822"/>
          </a:xfrm>
          <a:prstGeom prst="rect">
            <a:avLst/>
          </a:prstGeom>
        </p:spPr>
        <p:txBody>
          <a:bodyPr vert="horz" wrap="square" lIns="0" tIns="12700" rIns="0" bIns="0" rtlCol="0">
            <a:spAutoFit/>
          </a:bodyPr>
          <a:lstStyle/>
          <a:p>
            <a:pPr marL="12700">
              <a:lnSpc>
                <a:spcPct val="100000"/>
              </a:lnSpc>
              <a:spcBef>
                <a:spcPts val="100"/>
              </a:spcBef>
            </a:pPr>
            <a:r>
              <a:rPr dirty="0"/>
              <a:t>Meet</a:t>
            </a:r>
            <a:r>
              <a:rPr spc="-65" dirty="0"/>
              <a:t> </a:t>
            </a:r>
            <a:r>
              <a:rPr dirty="0"/>
              <a:t>the</a:t>
            </a:r>
            <a:r>
              <a:rPr spc="-60" dirty="0"/>
              <a:t> </a:t>
            </a:r>
            <a:r>
              <a:rPr lang="en-US" spc="-80" dirty="0"/>
              <a:t>UCI AQ</a:t>
            </a:r>
            <a:r>
              <a:rPr spc="-60" dirty="0"/>
              <a:t> </a:t>
            </a:r>
            <a:r>
              <a:rPr spc="-555" dirty="0"/>
              <a:t>T</a:t>
            </a:r>
            <a:r>
              <a:rPr spc="10" dirty="0"/>
              <a:t>e</a:t>
            </a:r>
            <a:r>
              <a:rPr spc="5" dirty="0"/>
              <a:t>a</a:t>
            </a:r>
            <a:r>
              <a:rPr spc="10" dirty="0"/>
              <a:t>m!</a:t>
            </a:r>
          </a:p>
        </p:txBody>
      </p:sp>
      <p:sp>
        <p:nvSpPr>
          <p:cNvPr id="4" name="object 4"/>
          <p:cNvSpPr txBox="1"/>
          <p:nvPr/>
        </p:nvSpPr>
        <p:spPr>
          <a:xfrm>
            <a:off x="3048000" y="2007607"/>
            <a:ext cx="3250809" cy="2259593"/>
          </a:xfrm>
          <a:prstGeom prst="rect">
            <a:avLst/>
          </a:prstGeom>
        </p:spPr>
        <p:txBody>
          <a:bodyPr vert="horz" wrap="square" lIns="0" tIns="88900" rIns="0" bIns="0" rtlCol="0">
            <a:spAutoFit/>
          </a:bodyPr>
          <a:lstStyle/>
          <a:p>
            <a:pPr marL="12700">
              <a:lnSpc>
                <a:spcPct val="100000"/>
              </a:lnSpc>
              <a:spcBef>
                <a:spcPts val="700"/>
              </a:spcBef>
            </a:pPr>
            <a:r>
              <a:rPr lang="en-US" sz="1800" dirty="0">
                <a:solidFill>
                  <a:srgbClr val="585858"/>
                </a:solidFill>
                <a:latin typeface="Segoe UI"/>
                <a:cs typeface="Segoe UI"/>
              </a:rPr>
              <a:t>Rodrigo Franco</a:t>
            </a:r>
            <a:endParaRPr sz="1800" dirty="0">
              <a:latin typeface="Segoe UI"/>
              <a:cs typeface="Segoe UI"/>
            </a:endParaRPr>
          </a:p>
          <a:p>
            <a:pPr marL="652780" marR="899794"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Home</a:t>
            </a:r>
            <a:r>
              <a:rPr sz="1800" spc="-25" dirty="0">
                <a:solidFill>
                  <a:srgbClr val="585858"/>
                </a:solidFill>
                <a:latin typeface="Segoe UI"/>
                <a:cs typeface="Segoe UI"/>
              </a:rPr>
              <a:t> </a:t>
            </a:r>
            <a:r>
              <a:rPr sz="1800" spc="-10" dirty="0">
                <a:solidFill>
                  <a:srgbClr val="585858"/>
                </a:solidFill>
                <a:latin typeface="Segoe UI"/>
                <a:cs typeface="Segoe UI"/>
              </a:rPr>
              <a:t>Country: </a:t>
            </a:r>
            <a:r>
              <a:rPr lang="en-US" sz="1800" spc="-10" dirty="0">
                <a:solidFill>
                  <a:srgbClr val="585858"/>
                </a:solidFill>
                <a:latin typeface="Segoe UI"/>
                <a:cs typeface="Segoe UI"/>
              </a:rPr>
              <a:t>Paraguay</a:t>
            </a:r>
            <a:endParaRPr sz="1800" dirty="0">
              <a:latin typeface="Segoe UI"/>
              <a:cs typeface="Segoe UI"/>
            </a:endParaRPr>
          </a:p>
          <a:p>
            <a:pPr marL="652780" marR="524510" indent="-274320">
              <a:lnSpc>
                <a:spcPct val="100000"/>
              </a:lnSpc>
              <a:spcBef>
                <a:spcPts val="600"/>
              </a:spcBef>
              <a:buClr>
                <a:srgbClr val="00136E"/>
              </a:buClr>
              <a:buSzPct val="69444"/>
              <a:buFont typeface="Wingdings"/>
              <a:buChar char=""/>
              <a:tabLst>
                <a:tab pos="652145" algn="l"/>
                <a:tab pos="652780" algn="l"/>
              </a:tabLst>
            </a:pPr>
            <a:r>
              <a:rPr sz="1800" spc="-15" dirty="0">
                <a:solidFill>
                  <a:srgbClr val="585858"/>
                </a:solidFill>
                <a:latin typeface="Segoe UI"/>
                <a:cs typeface="Segoe UI"/>
              </a:rPr>
              <a:t>Post-</a:t>
            </a:r>
            <a:r>
              <a:rPr lang="en-US" spc="-20" dirty="0">
                <a:solidFill>
                  <a:srgbClr val="585858"/>
                </a:solidFill>
                <a:latin typeface="Segoe UI"/>
                <a:cs typeface="Segoe UI"/>
              </a:rPr>
              <a:t>Ironhack Industry</a:t>
            </a:r>
            <a:r>
              <a:rPr sz="1800" spc="-10" dirty="0">
                <a:solidFill>
                  <a:srgbClr val="585858"/>
                </a:solidFill>
                <a:latin typeface="Segoe UI"/>
                <a:cs typeface="Segoe UI"/>
              </a:rPr>
              <a:t>: Consulting</a:t>
            </a:r>
            <a:endParaRPr sz="1800" dirty="0">
              <a:latin typeface="Segoe UI"/>
              <a:cs typeface="Segoe UI"/>
            </a:endParaRPr>
          </a:p>
          <a:p>
            <a:pPr marL="652780" marR="5080"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Programming</a:t>
            </a:r>
            <a:r>
              <a:rPr sz="1800" spc="-65" dirty="0">
                <a:solidFill>
                  <a:srgbClr val="585858"/>
                </a:solidFill>
                <a:latin typeface="Segoe UI"/>
                <a:cs typeface="Segoe UI"/>
              </a:rPr>
              <a:t> </a:t>
            </a:r>
            <a:r>
              <a:rPr lang="en-US" spc="-10" dirty="0">
                <a:solidFill>
                  <a:srgbClr val="585858"/>
                </a:solidFill>
                <a:latin typeface="Segoe UI"/>
                <a:cs typeface="Segoe UI"/>
              </a:rPr>
              <a:t>L</a:t>
            </a:r>
            <a:r>
              <a:rPr sz="1800" spc="-10" dirty="0">
                <a:solidFill>
                  <a:srgbClr val="585858"/>
                </a:solidFill>
                <a:latin typeface="Segoe UI"/>
                <a:cs typeface="Segoe UI"/>
              </a:rPr>
              <a:t>anguage: </a:t>
            </a:r>
            <a:r>
              <a:rPr lang="en-US" spc="-50" dirty="0">
                <a:solidFill>
                  <a:srgbClr val="585858"/>
                </a:solidFill>
                <a:latin typeface="Segoe UI"/>
                <a:cs typeface="Segoe UI"/>
              </a:rPr>
              <a:t>Python</a:t>
            </a:r>
            <a:endParaRPr sz="1800" dirty="0">
              <a:latin typeface="Segoe UI"/>
              <a:cs typeface="Segoe UI"/>
            </a:endParaRP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4</a:t>
            </a:fld>
            <a:endParaRPr spc="-50" dirty="0"/>
          </a:p>
        </p:txBody>
      </p:sp>
      <p:sp>
        <p:nvSpPr>
          <p:cNvPr id="22" name="object 4">
            <a:extLst>
              <a:ext uri="{FF2B5EF4-FFF2-40B4-BE49-F238E27FC236}">
                <a16:creationId xmlns:a16="http://schemas.microsoft.com/office/drawing/2014/main" id="{47E087C4-4463-8EA6-D33E-8E0FA5ECA175}"/>
              </a:ext>
            </a:extLst>
          </p:cNvPr>
          <p:cNvSpPr txBox="1"/>
          <p:nvPr/>
        </p:nvSpPr>
        <p:spPr>
          <a:xfrm>
            <a:off x="8153400" y="2035408"/>
            <a:ext cx="3250809" cy="2536592"/>
          </a:xfrm>
          <a:prstGeom prst="rect">
            <a:avLst/>
          </a:prstGeom>
        </p:spPr>
        <p:txBody>
          <a:bodyPr vert="horz" wrap="square" lIns="0" tIns="88900" rIns="0" bIns="0" rtlCol="0">
            <a:spAutoFit/>
          </a:bodyPr>
          <a:lstStyle/>
          <a:p>
            <a:pPr marL="12700">
              <a:lnSpc>
                <a:spcPct val="100000"/>
              </a:lnSpc>
              <a:spcBef>
                <a:spcPts val="700"/>
              </a:spcBef>
            </a:pPr>
            <a:r>
              <a:rPr lang="en-US" sz="1800" dirty="0">
                <a:solidFill>
                  <a:srgbClr val="585858"/>
                </a:solidFill>
                <a:latin typeface="Segoe UI"/>
                <a:cs typeface="Segoe UI"/>
              </a:rPr>
              <a:t>Gunnar David</a:t>
            </a:r>
            <a:endParaRPr sz="1800" dirty="0">
              <a:latin typeface="Segoe UI"/>
              <a:cs typeface="Segoe UI"/>
            </a:endParaRPr>
          </a:p>
          <a:p>
            <a:pPr marL="652780" marR="899794"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Home</a:t>
            </a:r>
            <a:r>
              <a:rPr sz="1800" spc="-25" dirty="0">
                <a:solidFill>
                  <a:srgbClr val="585858"/>
                </a:solidFill>
                <a:latin typeface="Segoe UI"/>
                <a:cs typeface="Segoe UI"/>
              </a:rPr>
              <a:t> </a:t>
            </a:r>
            <a:r>
              <a:rPr sz="1800" spc="-10" dirty="0">
                <a:solidFill>
                  <a:srgbClr val="585858"/>
                </a:solidFill>
                <a:latin typeface="Segoe UI"/>
                <a:cs typeface="Segoe UI"/>
              </a:rPr>
              <a:t>Country: </a:t>
            </a:r>
            <a:r>
              <a:rPr lang="en-US" sz="1800" spc="-10" dirty="0">
                <a:solidFill>
                  <a:srgbClr val="585858"/>
                </a:solidFill>
                <a:latin typeface="Segoe UI"/>
                <a:cs typeface="Segoe UI"/>
              </a:rPr>
              <a:t>Germany</a:t>
            </a:r>
            <a:endParaRPr sz="1800" dirty="0">
              <a:latin typeface="Segoe UI"/>
              <a:cs typeface="Segoe UI"/>
            </a:endParaRPr>
          </a:p>
          <a:p>
            <a:pPr marL="652780" marR="524510" indent="-274320">
              <a:lnSpc>
                <a:spcPct val="100000"/>
              </a:lnSpc>
              <a:spcBef>
                <a:spcPts val="600"/>
              </a:spcBef>
              <a:buClr>
                <a:srgbClr val="00136E"/>
              </a:buClr>
              <a:buSzPct val="69444"/>
              <a:buFont typeface="Wingdings"/>
              <a:buChar char=""/>
              <a:tabLst>
                <a:tab pos="652145" algn="l"/>
                <a:tab pos="652780" algn="l"/>
              </a:tabLst>
            </a:pPr>
            <a:r>
              <a:rPr sz="1800" spc="-15" dirty="0">
                <a:solidFill>
                  <a:srgbClr val="585858"/>
                </a:solidFill>
                <a:latin typeface="Segoe UI"/>
                <a:cs typeface="Segoe UI"/>
              </a:rPr>
              <a:t>Post-</a:t>
            </a:r>
            <a:r>
              <a:rPr lang="en-US" spc="-20" dirty="0">
                <a:solidFill>
                  <a:srgbClr val="585858"/>
                </a:solidFill>
                <a:latin typeface="Segoe UI"/>
                <a:cs typeface="Segoe UI"/>
              </a:rPr>
              <a:t>Ironhack</a:t>
            </a:r>
            <a:r>
              <a:rPr sz="1800" spc="-90" dirty="0">
                <a:solidFill>
                  <a:srgbClr val="585858"/>
                </a:solidFill>
                <a:latin typeface="Segoe UI"/>
                <a:cs typeface="Segoe UI"/>
              </a:rPr>
              <a:t> </a:t>
            </a:r>
            <a:r>
              <a:rPr sz="1800" spc="-10" dirty="0">
                <a:solidFill>
                  <a:srgbClr val="585858"/>
                </a:solidFill>
                <a:latin typeface="Segoe UI"/>
                <a:cs typeface="Segoe UI"/>
              </a:rPr>
              <a:t>Industry: Consulting</a:t>
            </a:r>
            <a:endParaRPr sz="1800" dirty="0">
              <a:latin typeface="Segoe UI"/>
              <a:cs typeface="Segoe UI"/>
            </a:endParaRPr>
          </a:p>
          <a:p>
            <a:pPr marL="652780" marR="5080"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Programming</a:t>
            </a:r>
            <a:r>
              <a:rPr sz="1800" spc="-65" dirty="0">
                <a:solidFill>
                  <a:srgbClr val="585858"/>
                </a:solidFill>
                <a:latin typeface="Segoe UI"/>
                <a:cs typeface="Segoe UI"/>
              </a:rPr>
              <a:t> </a:t>
            </a:r>
            <a:r>
              <a:rPr lang="en-US" spc="-10" dirty="0">
                <a:solidFill>
                  <a:srgbClr val="585858"/>
                </a:solidFill>
                <a:latin typeface="Segoe UI"/>
                <a:cs typeface="Segoe UI"/>
              </a:rPr>
              <a:t>L</a:t>
            </a:r>
            <a:r>
              <a:rPr sz="1800" spc="-10" dirty="0">
                <a:solidFill>
                  <a:srgbClr val="585858"/>
                </a:solidFill>
                <a:latin typeface="Segoe UI"/>
                <a:cs typeface="Segoe UI"/>
              </a:rPr>
              <a:t>anguage: </a:t>
            </a:r>
            <a:r>
              <a:rPr lang="en-US" spc="-50" dirty="0">
                <a:solidFill>
                  <a:srgbClr val="585858"/>
                </a:solidFill>
                <a:latin typeface="Segoe UI"/>
                <a:cs typeface="Segoe UI"/>
              </a:rPr>
              <a:t>Python, R, JavaScript, HTML5 &amp; CSS3</a:t>
            </a:r>
            <a:endParaRPr sz="1800" dirty="0">
              <a:latin typeface="Segoe UI"/>
              <a:cs typeface="Segoe UI"/>
            </a:endParaRPr>
          </a:p>
        </p:txBody>
      </p:sp>
    </p:spTree>
    <p:extLst>
      <p:ext uri="{BB962C8B-B14F-4D97-AF65-F5344CB8AC3E}">
        <p14:creationId xmlns:p14="http://schemas.microsoft.com/office/powerpoint/2010/main" val="3531524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3750" y="764071"/>
            <a:ext cx="7004500" cy="1674817"/>
          </a:xfrm>
          <a:prstGeom prst="rect">
            <a:avLst/>
          </a:prstGeom>
        </p:spPr>
        <p:txBody>
          <a:bodyPr vert="horz" wrap="square" lIns="0" tIns="12700" rIns="0" bIns="0" rtlCol="0">
            <a:spAutoFit/>
          </a:bodyPr>
          <a:lstStyle/>
          <a:p>
            <a:pPr marL="12700" algn="ctr">
              <a:lnSpc>
                <a:spcPct val="100000"/>
              </a:lnSpc>
              <a:spcBef>
                <a:spcPts val="100"/>
              </a:spcBef>
            </a:pPr>
            <a:r>
              <a:rPr lang="en-US" b="1" dirty="0"/>
              <a:t>Friday, the 09</a:t>
            </a:r>
            <a:r>
              <a:rPr lang="en-US" b="1" baseline="30000" dirty="0"/>
              <a:t>th</a:t>
            </a:r>
            <a:r>
              <a:rPr lang="en-US" b="1" dirty="0"/>
              <a:t> of September</a:t>
            </a:r>
            <a:br>
              <a:rPr lang="en-US" b="1" dirty="0"/>
            </a:br>
            <a:r>
              <a:rPr lang="en-US" b="1" dirty="0"/>
              <a:t>Time:  12:15 – 12:30 CEST</a:t>
            </a:r>
            <a:br>
              <a:rPr lang="en-US" b="1" dirty="0"/>
            </a:br>
            <a:r>
              <a:rPr lang="en-US" b="1" dirty="0"/>
              <a:t>[Click] </a:t>
            </a:r>
            <a:r>
              <a:rPr lang="en-US" b="1" dirty="0">
                <a:hlinkClick r:id="rId2"/>
              </a:rPr>
              <a:t>Zoom Call</a:t>
            </a:r>
            <a:endParaRPr b="1" spc="10" dirty="0"/>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5</a:t>
            </a:fld>
            <a:endParaRPr spc="-50" dirty="0"/>
          </a:p>
        </p:txBody>
      </p:sp>
      <p:pic>
        <p:nvPicPr>
          <p:cNvPr id="5" name="Picture 4" descr="Icon&#10;&#10;Description automatically generated">
            <a:extLst>
              <a:ext uri="{FF2B5EF4-FFF2-40B4-BE49-F238E27FC236}">
                <a16:creationId xmlns:a16="http://schemas.microsoft.com/office/drawing/2014/main" id="{686FD2D8-B9D1-A9B3-90BA-3D5D8FBAB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828800"/>
            <a:ext cx="4876800" cy="4876800"/>
          </a:xfrm>
          <a:prstGeom prst="rect">
            <a:avLst/>
          </a:prstGeom>
        </p:spPr>
      </p:pic>
    </p:spTree>
    <p:extLst>
      <p:ext uri="{BB962C8B-B14F-4D97-AF65-F5344CB8AC3E}">
        <p14:creationId xmlns:p14="http://schemas.microsoft.com/office/powerpoint/2010/main" val="943010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DE3EDC-8686-004A-D773-5DDBB7F14D7F}"/>
              </a:ext>
            </a:extLst>
          </p:cNvPr>
          <p:cNvSpPr/>
          <p:nvPr/>
        </p:nvSpPr>
        <p:spPr>
          <a:xfrm>
            <a:off x="652743" y="1676400"/>
            <a:ext cx="38100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5020738" y="2243937"/>
            <a:ext cx="6764863" cy="1839005"/>
          </a:xfrm>
        </p:spPr>
        <p:txBody>
          <a:bodyPr/>
          <a:lstStyle/>
          <a:p>
            <a:pPr eaLnBrk="1" hangingPunct="1">
              <a:defRPr/>
            </a:pPr>
            <a:r>
              <a:rPr lang="en-US" dirty="0">
                <a:latin typeface="Arial" panose="020B0604020202020204" pitchFamily="34" charset="0"/>
                <a:cs typeface="Arial" panose="020B0604020202020204" pitchFamily="34" charset="0"/>
              </a:rPr>
              <a:t>Green Belt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Tollgate Review</a:t>
            </a:r>
          </a:p>
        </p:txBody>
      </p:sp>
      <p:sp>
        <p:nvSpPr>
          <p:cNvPr id="4" name="Subtitle 3"/>
          <p:cNvSpPr>
            <a:spLocks noGrp="1"/>
          </p:cNvSpPr>
          <p:nvPr>
            <p:ph type="subTitle" idx="4294967295"/>
          </p:nvPr>
        </p:nvSpPr>
        <p:spPr>
          <a:xfrm>
            <a:off x="5057314" y="3595849"/>
            <a:ext cx="4576943" cy="534738"/>
          </a:xfrm>
        </p:spPr>
        <p:txBody>
          <a:bodyPr/>
          <a:lstStyle/>
          <a:p>
            <a:pPr eaLnBrk="1" hangingPunct="1">
              <a:defRPr/>
            </a:pPr>
            <a:r>
              <a:rPr lang="en-US" dirty="0">
                <a:solidFill>
                  <a:srgbClr val="318841"/>
                </a:solidFill>
                <a:latin typeface="Arial" panose="020B0604020202020204" pitchFamily="34" charset="0"/>
                <a:cs typeface="Arial" panose="020B0604020202020204" pitchFamily="34" charset="0"/>
              </a:rPr>
              <a:t>Define Phase</a:t>
            </a:r>
          </a:p>
        </p:txBody>
      </p:sp>
      <p:pic>
        <p:nvPicPr>
          <p:cNvPr id="1026" name="Picture 2" descr="ASQ SSGB">
            <a:extLst>
              <a:ext uri="{FF2B5EF4-FFF2-40B4-BE49-F238E27FC236}">
                <a16:creationId xmlns:a16="http://schemas.microsoft.com/office/drawing/2014/main" id="{A383751E-65B7-C905-4731-89951449E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06453"/>
            <a:ext cx="3708401" cy="19787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7</a:t>
            </a:fld>
            <a:endParaRPr spc="-50" dirty="0"/>
          </a:p>
        </p:txBody>
      </p:sp>
      <p:sp>
        <p:nvSpPr>
          <p:cNvPr id="4" name="Title 3">
            <a:extLst>
              <a:ext uri="{FF2B5EF4-FFF2-40B4-BE49-F238E27FC236}">
                <a16:creationId xmlns:a16="http://schemas.microsoft.com/office/drawing/2014/main" id="{92AE1738-2BA1-48AA-1A5E-7DB9588A5F72}"/>
              </a:ext>
            </a:extLst>
          </p:cNvPr>
          <p:cNvSpPr>
            <a:spLocks noGrp="1"/>
          </p:cNvSpPr>
          <p:nvPr>
            <p:ph type="title"/>
          </p:nvPr>
        </p:nvSpPr>
        <p:spPr>
          <a:xfrm>
            <a:off x="538684" y="261011"/>
            <a:ext cx="11497290" cy="553998"/>
          </a:xfrm>
        </p:spPr>
        <p:txBody>
          <a:bodyPr/>
          <a:lstStyle/>
          <a:p>
            <a:r>
              <a:rPr lang="en-US" dirty="0"/>
              <a:t>Development Specification</a:t>
            </a:r>
          </a:p>
        </p:txBody>
      </p:sp>
      <p:sp>
        <p:nvSpPr>
          <p:cNvPr id="3" name="TextBox 2">
            <a:extLst>
              <a:ext uri="{FF2B5EF4-FFF2-40B4-BE49-F238E27FC236}">
                <a16:creationId xmlns:a16="http://schemas.microsoft.com/office/drawing/2014/main" id="{556825B1-A2A0-ED50-7F31-23CDBE4A8B04}"/>
              </a:ext>
            </a:extLst>
          </p:cNvPr>
          <p:cNvSpPr txBox="1"/>
          <p:nvPr/>
        </p:nvSpPr>
        <p:spPr>
          <a:xfrm>
            <a:off x="9601200" y="6203270"/>
            <a:ext cx="6096000" cy="369332"/>
          </a:xfrm>
          <a:prstGeom prst="rect">
            <a:avLst/>
          </a:prstGeom>
          <a:noFill/>
        </p:spPr>
        <p:txBody>
          <a:bodyPr wrap="square">
            <a:spAutoFit/>
          </a:bodyPr>
          <a:lstStyle/>
          <a:p>
            <a:r>
              <a:rPr lang="en-US" dirty="0">
                <a:hlinkClick r:id="rId2"/>
              </a:rPr>
              <a:t>Full DSD click here</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882E403E-DDB8-ADFC-ADDB-690746F6E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19" y="2249433"/>
            <a:ext cx="10590362" cy="1941567"/>
          </a:xfrm>
          <a:prstGeom prst="rect">
            <a:avLst/>
          </a:prstGeom>
        </p:spPr>
      </p:pic>
    </p:spTree>
    <p:extLst>
      <p:ext uri="{BB962C8B-B14F-4D97-AF65-F5344CB8AC3E}">
        <p14:creationId xmlns:p14="http://schemas.microsoft.com/office/powerpoint/2010/main" val="164781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8</a:t>
            </a:fld>
            <a:endParaRPr spc="-50" dirty="0"/>
          </a:p>
        </p:txBody>
      </p:sp>
      <p:sp>
        <p:nvSpPr>
          <p:cNvPr id="4" name="Title 3">
            <a:extLst>
              <a:ext uri="{FF2B5EF4-FFF2-40B4-BE49-F238E27FC236}">
                <a16:creationId xmlns:a16="http://schemas.microsoft.com/office/drawing/2014/main" id="{92AE1738-2BA1-48AA-1A5E-7DB9588A5F72}"/>
              </a:ext>
            </a:extLst>
          </p:cNvPr>
          <p:cNvSpPr>
            <a:spLocks noGrp="1"/>
          </p:cNvSpPr>
          <p:nvPr>
            <p:ph type="title"/>
          </p:nvPr>
        </p:nvSpPr>
        <p:spPr>
          <a:xfrm>
            <a:off x="538684" y="261011"/>
            <a:ext cx="11497290" cy="553998"/>
          </a:xfrm>
        </p:spPr>
        <p:txBody>
          <a:bodyPr/>
          <a:lstStyle/>
          <a:p>
            <a:r>
              <a:rPr lang="en-US" dirty="0"/>
              <a:t>Development Specification </a:t>
            </a:r>
            <a:r>
              <a:rPr lang="en-US" dirty="0" err="1"/>
              <a:t>Cont</a:t>
            </a:r>
            <a:r>
              <a:rPr lang="en-US" dirty="0"/>
              <a:t>`</a:t>
            </a:r>
          </a:p>
        </p:txBody>
      </p:sp>
      <p:sp>
        <p:nvSpPr>
          <p:cNvPr id="3" name="TextBox 2">
            <a:extLst>
              <a:ext uri="{FF2B5EF4-FFF2-40B4-BE49-F238E27FC236}">
                <a16:creationId xmlns:a16="http://schemas.microsoft.com/office/drawing/2014/main" id="{556825B1-A2A0-ED50-7F31-23CDBE4A8B04}"/>
              </a:ext>
            </a:extLst>
          </p:cNvPr>
          <p:cNvSpPr txBox="1"/>
          <p:nvPr/>
        </p:nvSpPr>
        <p:spPr>
          <a:xfrm>
            <a:off x="9601200" y="6203270"/>
            <a:ext cx="6096000" cy="369332"/>
          </a:xfrm>
          <a:prstGeom prst="rect">
            <a:avLst/>
          </a:prstGeom>
          <a:noFill/>
        </p:spPr>
        <p:txBody>
          <a:bodyPr wrap="square">
            <a:spAutoFit/>
          </a:bodyPr>
          <a:lstStyle/>
          <a:p>
            <a:r>
              <a:rPr lang="en-US" dirty="0">
                <a:hlinkClick r:id="rId2"/>
              </a:rPr>
              <a:t>Full DSD click here</a:t>
            </a:r>
            <a:endParaRPr lang="en-US" dirty="0"/>
          </a:p>
        </p:txBody>
      </p:sp>
      <p:pic>
        <p:nvPicPr>
          <p:cNvPr id="5" name="Picture 4" descr="Text, letter&#10;&#10;Description automatically generated">
            <a:extLst>
              <a:ext uri="{FF2B5EF4-FFF2-40B4-BE49-F238E27FC236}">
                <a16:creationId xmlns:a16="http://schemas.microsoft.com/office/drawing/2014/main" id="{9476CC04-7770-71AF-A9F0-C288475E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921966"/>
            <a:ext cx="7396684" cy="5716449"/>
          </a:xfrm>
          <a:prstGeom prst="rect">
            <a:avLst/>
          </a:prstGeom>
        </p:spPr>
      </p:pic>
    </p:spTree>
    <p:extLst>
      <p:ext uri="{BB962C8B-B14F-4D97-AF65-F5344CB8AC3E}">
        <p14:creationId xmlns:p14="http://schemas.microsoft.com/office/powerpoint/2010/main" val="1623027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300" y="386969"/>
            <a:ext cx="1735455" cy="574040"/>
          </a:xfrm>
          <a:prstGeom prst="rect">
            <a:avLst/>
          </a:prstGeom>
        </p:spPr>
        <p:txBody>
          <a:bodyPr vert="horz" wrap="square" lIns="0" tIns="12700" rIns="0" bIns="0" rtlCol="0">
            <a:spAutoFit/>
          </a:bodyPr>
          <a:lstStyle/>
          <a:p>
            <a:pPr marL="12700">
              <a:lnSpc>
                <a:spcPct val="100000"/>
              </a:lnSpc>
              <a:spcBef>
                <a:spcPts val="100"/>
              </a:spcBef>
            </a:pPr>
            <a:r>
              <a:rPr spc="-10" dirty="0"/>
              <a:t>Contents</a:t>
            </a: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9</a:t>
            </a:fld>
            <a:endParaRPr spc="-50" dirty="0"/>
          </a:p>
        </p:txBody>
      </p:sp>
      <p:sp>
        <p:nvSpPr>
          <p:cNvPr id="3" name="object 3"/>
          <p:cNvSpPr txBox="1"/>
          <p:nvPr/>
        </p:nvSpPr>
        <p:spPr>
          <a:xfrm>
            <a:off x="734187" y="1363599"/>
            <a:ext cx="2011680" cy="1097280"/>
          </a:xfrm>
          <a:prstGeom prst="rect">
            <a:avLst/>
          </a:prstGeom>
          <a:solidFill>
            <a:srgbClr val="8484B7"/>
          </a:solidFill>
        </p:spPr>
        <p:txBody>
          <a:bodyPr vert="horz" wrap="square" lIns="0" tIns="215900" rIns="0" bIns="0" rtlCol="0">
            <a:spAutoFit/>
          </a:bodyPr>
          <a:lstStyle/>
          <a:p>
            <a:pPr marL="379095" marR="372745" indent="161290">
              <a:lnSpc>
                <a:spcPts val="2590"/>
              </a:lnSpc>
              <a:spcBef>
                <a:spcPts val="1700"/>
              </a:spcBef>
            </a:pPr>
            <a:r>
              <a:rPr sz="2400" spc="-10" dirty="0">
                <a:solidFill>
                  <a:srgbClr val="FFFFFF"/>
                </a:solidFill>
                <a:latin typeface="Segoe UI"/>
                <a:cs typeface="Segoe UI"/>
              </a:rPr>
              <a:t>Project Overview</a:t>
            </a:r>
            <a:endParaRPr sz="2400">
              <a:latin typeface="Segoe UI"/>
              <a:cs typeface="Segoe UI"/>
            </a:endParaRPr>
          </a:p>
        </p:txBody>
      </p:sp>
      <p:sp>
        <p:nvSpPr>
          <p:cNvPr id="4" name="object 4"/>
          <p:cNvSpPr txBox="1"/>
          <p:nvPr/>
        </p:nvSpPr>
        <p:spPr>
          <a:xfrm>
            <a:off x="3228975" y="1373505"/>
            <a:ext cx="8229600" cy="1097280"/>
          </a:xfrm>
          <a:prstGeom prst="rect">
            <a:avLst/>
          </a:prstGeom>
          <a:solidFill>
            <a:srgbClr val="D9D9E6">
              <a:alpha val="90194"/>
            </a:srgbClr>
          </a:solidFill>
        </p:spPr>
        <p:txBody>
          <a:bodyPr vert="horz" wrap="square" lIns="0" tIns="223520" rIns="0" bIns="0" rtlCol="0">
            <a:spAutoFit/>
          </a:bodyPr>
          <a:lstStyle/>
          <a:p>
            <a:pPr marL="266700" indent="-172085">
              <a:lnSpc>
                <a:spcPct val="100000"/>
              </a:lnSpc>
              <a:spcBef>
                <a:spcPts val="1760"/>
              </a:spcBef>
              <a:buChar char="•"/>
              <a:tabLst>
                <a:tab pos="267335" algn="l"/>
              </a:tabLst>
            </a:pPr>
            <a:r>
              <a:rPr sz="1800" spc="-10" dirty="0">
                <a:solidFill>
                  <a:srgbClr val="585858"/>
                </a:solidFill>
                <a:latin typeface="Segoe UI"/>
                <a:cs typeface="Segoe UI"/>
              </a:rPr>
              <a:t>Objective</a:t>
            </a:r>
            <a:endParaRPr sz="180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Data</a:t>
            </a:r>
            <a:r>
              <a:rPr sz="1800" spc="-15" dirty="0">
                <a:solidFill>
                  <a:srgbClr val="585858"/>
                </a:solidFill>
                <a:latin typeface="Segoe UI"/>
                <a:cs typeface="Segoe UI"/>
              </a:rPr>
              <a:t> </a:t>
            </a:r>
            <a:r>
              <a:rPr sz="1800" spc="-10" dirty="0">
                <a:solidFill>
                  <a:srgbClr val="585858"/>
                </a:solidFill>
                <a:latin typeface="Segoe UI"/>
                <a:cs typeface="Segoe UI"/>
              </a:rPr>
              <a:t>preview</a:t>
            </a:r>
            <a:endParaRPr sz="1800">
              <a:latin typeface="Segoe UI"/>
              <a:cs typeface="Segoe UI"/>
            </a:endParaRPr>
          </a:p>
        </p:txBody>
      </p:sp>
      <p:sp>
        <p:nvSpPr>
          <p:cNvPr id="5" name="object 5"/>
          <p:cNvSpPr txBox="1"/>
          <p:nvPr/>
        </p:nvSpPr>
        <p:spPr>
          <a:xfrm>
            <a:off x="734187" y="3132963"/>
            <a:ext cx="2011680" cy="1097280"/>
          </a:xfrm>
          <a:prstGeom prst="rect">
            <a:avLst/>
          </a:prstGeom>
          <a:solidFill>
            <a:srgbClr val="8484B7"/>
          </a:solidFill>
        </p:spPr>
        <p:txBody>
          <a:bodyPr vert="horz" wrap="square" lIns="0" tIns="215265" rIns="0" bIns="0" rtlCol="0">
            <a:spAutoFit/>
          </a:bodyPr>
          <a:lstStyle/>
          <a:p>
            <a:pPr marL="365125" marR="357505" indent="42545">
              <a:lnSpc>
                <a:spcPts val="2590"/>
              </a:lnSpc>
              <a:spcBef>
                <a:spcPts val="1695"/>
              </a:spcBef>
            </a:pPr>
            <a:r>
              <a:rPr sz="2400" spc="-10" dirty="0">
                <a:solidFill>
                  <a:srgbClr val="FFFFFF"/>
                </a:solidFill>
                <a:latin typeface="Segoe UI"/>
                <a:cs typeface="Segoe UI"/>
              </a:rPr>
              <a:t>Analytics </a:t>
            </a:r>
            <a:r>
              <a:rPr sz="2400" spc="-25" dirty="0">
                <a:solidFill>
                  <a:srgbClr val="FFFFFF"/>
                </a:solidFill>
                <a:latin typeface="Segoe UI"/>
                <a:cs typeface="Segoe UI"/>
              </a:rPr>
              <a:t>Roadmap</a:t>
            </a:r>
            <a:endParaRPr sz="2400">
              <a:latin typeface="Segoe UI"/>
              <a:cs typeface="Segoe UI"/>
            </a:endParaRPr>
          </a:p>
        </p:txBody>
      </p:sp>
      <p:sp>
        <p:nvSpPr>
          <p:cNvPr id="6" name="object 6"/>
          <p:cNvSpPr txBox="1"/>
          <p:nvPr/>
        </p:nvSpPr>
        <p:spPr>
          <a:xfrm>
            <a:off x="3228975" y="3132963"/>
            <a:ext cx="8229600" cy="936154"/>
          </a:xfrm>
          <a:prstGeom prst="rect">
            <a:avLst/>
          </a:prstGeom>
          <a:solidFill>
            <a:srgbClr val="D9D9E6">
              <a:alpha val="90194"/>
            </a:srgbClr>
          </a:solidFill>
        </p:spPr>
        <p:txBody>
          <a:bodyPr vert="horz" wrap="square" lIns="0" tIns="78740" rIns="0" bIns="0" rtlCol="0">
            <a:spAutoFit/>
          </a:bodyPr>
          <a:lstStyle/>
          <a:p>
            <a:pPr marL="266700" indent="-172085">
              <a:lnSpc>
                <a:spcPct val="100000"/>
              </a:lnSpc>
              <a:spcBef>
                <a:spcPts val="620"/>
              </a:spcBef>
              <a:buChar char="•"/>
              <a:tabLst>
                <a:tab pos="267335" algn="l"/>
              </a:tabLst>
            </a:pPr>
            <a:r>
              <a:rPr sz="1800" dirty="0">
                <a:solidFill>
                  <a:srgbClr val="585858"/>
                </a:solidFill>
                <a:latin typeface="Segoe UI"/>
                <a:cs typeface="Segoe UI"/>
              </a:rPr>
              <a:t>Analysis</a:t>
            </a:r>
            <a:r>
              <a:rPr sz="1800" spc="-25" dirty="0">
                <a:solidFill>
                  <a:srgbClr val="585858"/>
                </a:solidFill>
                <a:latin typeface="Segoe UI"/>
                <a:cs typeface="Segoe UI"/>
              </a:rPr>
              <a:t> </a:t>
            </a:r>
            <a:r>
              <a:rPr sz="1800" spc="-10" dirty="0">
                <a:solidFill>
                  <a:srgbClr val="585858"/>
                </a:solidFill>
                <a:latin typeface="Segoe UI"/>
                <a:cs typeface="Segoe UI"/>
              </a:rPr>
              <a:t>process</a:t>
            </a:r>
            <a:endParaRPr sz="1800" dirty="0">
              <a:latin typeface="Segoe UI"/>
              <a:cs typeface="Segoe UI"/>
            </a:endParaRPr>
          </a:p>
          <a:p>
            <a:pPr marL="266700" indent="-172085">
              <a:lnSpc>
                <a:spcPct val="100000"/>
              </a:lnSpc>
              <a:spcBef>
                <a:spcPts val="110"/>
              </a:spcBef>
              <a:buChar char="•"/>
              <a:tabLst>
                <a:tab pos="267335" algn="l"/>
              </a:tabLst>
            </a:pPr>
            <a:r>
              <a:rPr lang="en-US" sz="1800" dirty="0">
                <a:solidFill>
                  <a:srgbClr val="585858"/>
                </a:solidFill>
                <a:latin typeface="Segoe UI"/>
                <a:cs typeface="Segoe UI"/>
              </a:rPr>
              <a:t>Key Findings</a:t>
            </a:r>
            <a:endParaRPr sz="1800" dirty="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Regression</a:t>
            </a:r>
            <a:r>
              <a:rPr sz="1800" spc="-120" dirty="0">
                <a:solidFill>
                  <a:srgbClr val="585858"/>
                </a:solidFill>
                <a:latin typeface="Segoe UI"/>
                <a:cs typeface="Segoe UI"/>
              </a:rPr>
              <a:t> </a:t>
            </a:r>
            <a:r>
              <a:rPr sz="1800" spc="-10" dirty="0">
                <a:solidFill>
                  <a:srgbClr val="585858"/>
                </a:solidFill>
                <a:latin typeface="Segoe UI"/>
                <a:cs typeface="Segoe UI"/>
              </a:rPr>
              <a:t>models</a:t>
            </a:r>
            <a:endParaRPr sz="1800" dirty="0">
              <a:latin typeface="Segoe UI"/>
              <a:cs typeface="Segoe UI"/>
            </a:endParaRPr>
          </a:p>
        </p:txBody>
      </p:sp>
      <p:sp>
        <p:nvSpPr>
          <p:cNvPr id="7" name="object 7"/>
          <p:cNvSpPr txBox="1"/>
          <p:nvPr/>
        </p:nvSpPr>
        <p:spPr>
          <a:xfrm>
            <a:off x="734187" y="4901565"/>
            <a:ext cx="2011680" cy="1097280"/>
          </a:xfrm>
          <a:prstGeom prst="rect">
            <a:avLst/>
          </a:prstGeom>
          <a:solidFill>
            <a:srgbClr val="8484B7"/>
          </a:solidFill>
        </p:spPr>
        <p:txBody>
          <a:bodyPr vert="horz" wrap="square" lIns="0" tIns="338455" rIns="0" bIns="0" rtlCol="0">
            <a:spAutoFit/>
          </a:bodyPr>
          <a:lstStyle/>
          <a:p>
            <a:pPr marL="524510">
              <a:lnSpc>
                <a:spcPct val="100000"/>
              </a:lnSpc>
              <a:spcBef>
                <a:spcPts val="2665"/>
              </a:spcBef>
            </a:pPr>
            <a:r>
              <a:rPr sz="2400" spc="-10" dirty="0">
                <a:solidFill>
                  <a:srgbClr val="FFFFFF"/>
                </a:solidFill>
                <a:latin typeface="Segoe UI"/>
                <a:cs typeface="Segoe UI"/>
              </a:rPr>
              <a:t>Output</a:t>
            </a:r>
            <a:endParaRPr sz="2400">
              <a:latin typeface="Segoe UI"/>
              <a:cs typeface="Segoe UI"/>
            </a:endParaRPr>
          </a:p>
        </p:txBody>
      </p:sp>
      <p:sp>
        <p:nvSpPr>
          <p:cNvPr id="8" name="object 8"/>
          <p:cNvSpPr txBox="1"/>
          <p:nvPr/>
        </p:nvSpPr>
        <p:spPr>
          <a:xfrm>
            <a:off x="3228975" y="4901565"/>
            <a:ext cx="8229600" cy="1097280"/>
          </a:xfrm>
          <a:prstGeom prst="rect">
            <a:avLst/>
          </a:prstGeom>
          <a:solidFill>
            <a:srgbClr val="D9D9E6">
              <a:alpha val="90194"/>
            </a:srgbClr>
          </a:solidFill>
        </p:spPr>
        <p:txBody>
          <a:bodyPr vert="horz" wrap="square" lIns="0" tIns="79375" rIns="0" bIns="0" rtlCol="0">
            <a:spAutoFit/>
          </a:bodyPr>
          <a:lstStyle/>
          <a:p>
            <a:pPr marL="266700" indent="-172085">
              <a:lnSpc>
                <a:spcPct val="100000"/>
              </a:lnSpc>
              <a:spcBef>
                <a:spcPts val="625"/>
              </a:spcBef>
              <a:buChar char="•"/>
              <a:tabLst>
                <a:tab pos="267335" algn="l"/>
              </a:tabLst>
            </a:pPr>
            <a:r>
              <a:rPr sz="1800" spc="-10" dirty="0">
                <a:solidFill>
                  <a:srgbClr val="585858"/>
                </a:solidFill>
                <a:latin typeface="Segoe UI"/>
                <a:cs typeface="Segoe UI"/>
              </a:rPr>
              <a:t>Visualization</a:t>
            </a:r>
            <a:endParaRPr sz="1800">
              <a:latin typeface="Segoe UI"/>
              <a:cs typeface="Segoe UI"/>
            </a:endParaRPr>
          </a:p>
          <a:p>
            <a:pPr marL="266700" indent="-172085">
              <a:lnSpc>
                <a:spcPct val="100000"/>
              </a:lnSpc>
              <a:spcBef>
                <a:spcPts val="105"/>
              </a:spcBef>
              <a:buChar char="•"/>
              <a:tabLst>
                <a:tab pos="267335" algn="l"/>
              </a:tabLst>
            </a:pPr>
            <a:r>
              <a:rPr sz="1800" spc="-10" dirty="0">
                <a:solidFill>
                  <a:srgbClr val="585858"/>
                </a:solidFill>
                <a:latin typeface="Segoe UI"/>
                <a:cs typeface="Segoe UI"/>
              </a:rPr>
              <a:t>Observations</a:t>
            </a:r>
            <a:endParaRPr sz="1800">
              <a:latin typeface="Segoe UI"/>
              <a:cs typeface="Segoe UI"/>
            </a:endParaRPr>
          </a:p>
          <a:p>
            <a:pPr marL="266700" indent="-172085">
              <a:lnSpc>
                <a:spcPct val="100000"/>
              </a:lnSpc>
              <a:spcBef>
                <a:spcPts val="110"/>
              </a:spcBef>
              <a:buChar char="•"/>
              <a:tabLst>
                <a:tab pos="267335" algn="l"/>
              </a:tabLst>
            </a:pPr>
            <a:r>
              <a:rPr sz="1800" spc="-10" dirty="0">
                <a:solidFill>
                  <a:srgbClr val="585858"/>
                </a:solidFill>
                <a:latin typeface="Segoe UI"/>
                <a:cs typeface="Segoe UI"/>
              </a:rPr>
              <a:t>Recommendations</a:t>
            </a:r>
            <a:endParaRPr sz="1800">
              <a:latin typeface="Segoe UI"/>
              <a:cs typeface="Segoe U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7iKOGKKmT_qmtTWjqb8NG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7572</TotalTime>
  <Words>2125</Words>
  <Application>Microsoft Macintosh PowerPoint</Application>
  <PresentationFormat>Widescreen</PresentationFormat>
  <Paragraphs>244</Paragraphs>
  <Slides>33</Slides>
  <Notes>2</Notes>
  <HiddenSlides>10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33</vt:i4>
      </vt:variant>
    </vt:vector>
  </HeadingPairs>
  <TitlesOfParts>
    <vt:vector size="47" baseType="lpstr">
      <vt:lpstr>Yu Gothic Light</vt:lpstr>
      <vt:lpstr>Arial</vt:lpstr>
      <vt:lpstr>Avenir Next LT Pro</vt:lpstr>
      <vt:lpstr>Calibri</vt:lpstr>
      <vt:lpstr>Impact</vt:lpstr>
      <vt:lpstr>Segoe UI</vt:lpstr>
      <vt:lpstr>Segoe UI Light</vt:lpstr>
      <vt:lpstr>Segoe UI Semilight</vt:lpstr>
      <vt:lpstr>Slack-Lato</vt:lpstr>
      <vt:lpstr>Times New Roman</vt:lpstr>
      <vt:lpstr>Wingdings</vt:lpstr>
      <vt:lpstr>Office Theme</vt:lpstr>
      <vt:lpstr>think-cell Slide</vt:lpstr>
      <vt:lpstr>think-cell Folie</vt:lpstr>
      <vt:lpstr>UCI AIR QUALITY UNIVARIATE LINEAR REGRESSION MODELLING</vt:lpstr>
      <vt:lpstr>AIR QUALITY UNIVARIATE AND MULTIVARIATE PREDICTION WITH DEEP LEARNING CNN-LSTM-ML</vt:lpstr>
      <vt:lpstr>PowerPoint Presentation</vt:lpstr>
      <vt:lpstr>Meet the UCI AQ Team!</vt:lpstr>
      <vt:lpstr>Friday, the 09th of September Time:  12:15 – 12:30 CEST [Click] Zoom Call</vt:lpstr>
      <vt:lpstr>Green Belt Tollgate Review</vt:lpstr>
      <vt:lpstr>Development Specification</vt:lpstr>
      <vt:lpstr>Development Specification Cont`</vt:lpstr>
      <vt:lpstr>Contents</vt:lpstr>
      <vt:lpstr>Project Overview</vt:lpstr>
      <vt:lpstr>Overview BIG Questions </vt:lpstr>
      <vt:lpstr>Introduction to the Research</vt:lpstr>
      <vt:lpstr>Introduction to the Research</vt:lpstr>
      <vt:lpstr>Smart Objective</vt:lpstr>
      <vt:lpstr>PowerPoint Presentation</vt:lpstr>
      <vt:lpstr>Our analysis focuses on all 5 measures and 13 dimensions derived from UCI AQ df, combined with 3 exogenous factors</vt:lpstr>
      <vt:lpstr>PowerPoint Presentation</vt:lpstr>
      <vt:lpstr>PowerPoint Presentation</vt:lpstr>
      <vt:lpstr>Reference Measurement on Detector</vt:lpstr>
      <vt:lpstr>Sensors Measurement on the Detector</vt:lpstr>
      <vt:lpstr>Exogenous Variables</vt:lpstr>
      <vt:lpstr>Humans are very sensitive to humidity</vt:lpstr>
      <vt:lpstr>Relative Humidity is inverse correlated with temperature</vt:lpstr>
      <vt:lpstr>Relation between relative humidity and temperature  </vt:lpstr>
      <vt:lpstr>Summary of RH in relation to AQ</vt:lpstr>
      <vt:lpstr>PowerPoint Presentation</vt:lpstr>
      <vt:lpstr>We used Python for analysis and Seaborn for visualization</vt:lpstr>
      <vt:lpstr>Naïve Linear Regression Modell</vt:lpstr>
      <vt:lpstr>Naïve Linear Regression Modell Cont`</vt:lpstr>
      <vt:lpstr>LightGBM (Microsoft) Regression Modell</vt:lpstr>
      <vt:lpstr>Decision on Champion Model</vt:lpstr>
      <vt:lpstr>Deployment on SAP Data Intelligence</vt:lpstr>
      <vt:lpstr>thank you</vt:lpstr>
    </vt:vector>
  </TitlesOfParts>
  <Manager>Rodrigo Franco, Gunnar David</Manager>
  <Company>Ironhack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UCI Air Quality Univariant and Multivariant Study</dc:title>
  <dc:subject>Air Quality, ML, DL (tensorflow/ keras)</dc:subject>
  <dc:creator>Mohrbeck, Otje ext. /BDF HAM;Gunnar.David@Beiersdorf.com</dc:creator>
  <cp:keywords/>
  <dc:description>Optimized for PowerPoint 2016</dc:description>
  <cp:lastModifiedBy>#GUNNAR DAVID#</cp:lastModifiedBy>
  <cp:revision>25</cp:revision>
  <dcterms:created xsi:type="dcterms:W3CDTF">2022-09-06T19:25:39Z</dcterms:created>
  <dcterms:modified xsi:type="dcterms:W3CDTF">2022-09-18T06:44:11Z</dcterms:modified>
  <cp:category>regression, XGBoost, lightGBM, DNN 3-layer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0x0101005683774892D934459424F932D465DA2E</vt:lpwstr>
  </property>
  <property fmtid="{D5CDD505-2E9C-101B-9397-08002B2CF9AE}" pid="3" name="Created">
    <vt:filetime>2020-06-09T10:00:00Z</vt:filetime>
  </property>
  <property fmtid="{D5CDD505-2E9C-101B-9397-08002B2CF9AE}" pid="4" name="Creator">
    <vt:lpwstr>Acrobat PDFMaker 20 for PowerPoint</vt:lpwstr>
  </property>
  <property fmtid="{D5CDD505-2E9C-101B-9397-08002B2CF9AE}" pid="5" name="LastSaved">
    <vt:filetime>2022-09-06T10:00:00Z</vt:filetime>
  </property>
  <property fmtid="{D5CDD505-2E9C-101B-9397-08002B2CF9AE}" pid="6" name="Producer">
    <vt:lpwstr>Adobe PDF Library 20.9.95</vt:lpwstr>
  </property>
</Properties>
</file>